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79"/>
  </p:notes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287" r:id="rId65"/>
    <p:sldId id="288" r:id="rId66"/>
    <p:sldId id="289" r:id="rId67"/>
    <p:sldId id="290" r:id="rId68"/>
    <p:sldId id="291" r:id="rId69"/>
    <p:sldId id="292" r:id="rId70"/>
    <p:sldId id="293" r:id="rId71"/>
    <p:sldId id="294" r:id="rId72"/>
    <p:sldId id="295" r:id="rId73"/>
    <p:sldId id="296" r:id="rId74"/>
    <p:sldId id="297" r:id="rId75"/>
    <p:sldId id="298" r:id="rId76"/>
    <p:sldId id="299" r:id="rId77"/>
    <p:sldId id="300" r:id="rId7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Fira Sans" charset="1" panose="020B0503050000020004"/>
      <p:regular r:id="rId16"/>
    </p:embeddedFont>
    <p:embeddedFont>
      <p:font typeface="Fira Sans Bold" charset="1" panose="020B0803050000020004"/>
      <p:regular r:id="rId17"/>
    </p:embeddedFont>
    <p:embeddedFont>
      <p:font typeface="Fira Sans Italics" charset="1" panose="020B0503050000020004"/>
      <p:regular r:id="rId18"/>
    </p:embeddedFont>
    <p:embeddedFont>
      <p:font typeface="Fira Sans Bold Italics" charset="1" panose="020B0803050000020004"/>
      <p:regular r:id="rId19"/>
    </p:embeddedFont>
    <p:embeddedFont>
      <p:font typeface="Fira Sans Thin" charset="1" panose="020B0303050000020004"/>
      <p:regular r:id="rId20"/>
    </p:embeddedFont>
    <p:embeddedFont>
      <p:font typeface="Fira Sans Thin Italics" charset="1" panose="020B0303050000020004"/>
      <p:regular r:id="rId21"/>
    </p:embeddedFont>
    <p:embeddedFont>
      <p:font typeface="Fira Sans Extra-Light" charset="1" panose="020B0403050000020004"/>
      <p:regular r:id="rId22"/>
    </p:embeddedFont>
    <p:embeddedFont>
      <p:font typeface="Fira Sans Extra-Light Italics" charset="1" panose="020B0403050000020004"/>
      <p:regular r:id="rId23"/>
    </p:embeddedFont>
    <p:embeddedFont>
      <p:font typeface="Fira Sans Light" charset="1" panose="020B0403050000020004"/>
      <p:regular r:id="rId24"/>
    </p:embeddedFont>
    <p:embeddedFont>
      <p:font typeface="Fira Sans Light Italics" charset="1" panose="020B0403050000020004"/>
      <p:regular r:id="rId25"/>
    </p:embeddedFont>
    <p:embeddedFont>
      <p:font typeface="Fira Sans Medium" charset="1" panose="020B0603050000020004"/>
      <p:regular r:id="rId26"/>
    </p:embeddedFont>
    <p:embeddedFont>
      <p:font typeface="Fira Sans Medium Italics" charset="1" panose="020B0603050000020004"/>
      <p:regular r:id="rId27"/>
    </p:embeddedFont>
    <p:embeddedFont>
      <p:font typeface="Fira Sans Semi-Bold" charset="1" panose="020B0603050000020004"/>
      <p:regular r:id="rId28"/>
    </p:embeddedFont>
    <p:embeddedFont>
      <p:font typeface="Fira Sans Semi-Bold Italics" charset="1" panose="020B0703050000020004"/>
      <p:regular r:id="rId29"/>
    </p:embeddedFont>
    <p:embeddedFont>
      <p:font typeface="Fira Sans Ultra-Bold" charset="1" panose="020B0903050000020004"/>
      <p:regular r:id="rId30"/>
    </p:embeddedFont>
    <p:embeddedFont>
      <p:font typeface="Fira Sans Ultra-Bold Italics" charset="1" panose="020B0903050000020004"/>
      <p:regular r:id="rId31"/>
    </p:embeddedFont>
    <p:embeddedFont>
      <p:font typeface="Fira Sans Heavy" charset="1" panose="020B0A03050000020004"/>
      <p:regular r:id="rId32"/>
    </p:embeddedFont>
    <p:embeddedFont>
      <p:font typeface="Fira Sans Heavy Italics" charset="1" panose="020B0A0305000002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49" Target="slides/slide16.xml" Type="http://schemas.openxmlformats.org/officeDocument/2006/relationships/slide"/><Relationship Id="rId5" Target="tableStyles.xml" Type="http://schemas.openxmlformats.org/officeDocument/2006/relationships/tableStyles"/><Relationship Id="rId50" Target="slides/slide17.xml" Type="http://schemas.openxmlformats.org/officeDocument/2006/relationships/slide"/><Relationship Id="rId51" Target="slides/slide18.xml" Type="http://schemas.openxmlformats.org/officeDocument/2006/relationships/slide"/><Relationship Id="rId52" Target="slides/slide19.xml" Type="http://schemas.openxmlformats.org/officeDocument/2006/relationships/slide"/><Relationship Id="rId53" Target="slides/slide20.xml" Type="http://schemas.openxmlformats.org/officeDocument/2006/relationships/slide"/><Relationship Id="rId54" Target="slides/slide21.xml" Type="http://schemas.openxmlformats.org/officeDocument/2006/relationships/slide"/><Relationship Id="rId55" Target="slides/slide22.xml" Type="http://schemas.openxmlformats.org/officeDocument/2006/relationships/slide"/><Relationship Id="rId56" Target="slides/slide23.xml" Type="http://schemas.openxmlformats.org/officeDocument/2006/relationships/slide"/><Relationship Id="rId57" Target="slides/slide24.xml" Type="http://schemas.openxmlformats.org/officeDocument/2006/relationships/slide"/><Relationship Id="rId58" Target="slides/slide25.xml" Type="http://schemas.openxmlformats.org/officeDocument/2006/relationships/slide"/><Relationship Id="rId59" Target="slides/slide26.xml" Type="http://schemas.openxmlformats.org/officeDocument/2006/relationships/slide"/><Relationship Id="rId6" Target="fonts/font6.fntdata" Type="http://schemas.openxmlformats.org/officeDocument/2006/relationships/font"/><Relationship Id="rId60" Target="slides/slide27.xml" Type="http://schemas.openxmlformats.org/officeDocument/2006/relationships/slide"/><Relationship Id="rId61" Target="slides/slide28.xml" Type="http://schemas.openxmlformats.org/officeDocument/2006/relationships/slide"/><Relationship Id="rId62" Target="slides/slide29.xml" Type="http://schemas.openxmlformats.org/officeDocument/2006/relationships/slide"/><Relationship Id="rId63" Target="slides/slide30.xml" Type="http://schemas.openxmlformats.org/officeDocument/2006/relationships/slide"/><Relationship Id="rId64" Target="slides/slide31.xml" Type="http://schemas.openxmlformats.org/officeDocument/2006/relationships/slide"/><Relationship Id="rId65" Target="slides/slide32.xml" Type="http://schemas.openxmlformats.org/officeDocument/2006/relationships/slide"/><Relationship Id="rId66" Target="slides/slide33.xml" Type="http://schemas.openxmlformats.org/officeDocument/2006/relationships/slide"/><Relationship Id="rId67" Target="slides/slide34.xml" Type="http://schemas.openxmlformats.org/officeDocument/2006/relationships/slide"/><Relationship Id="rId68" Target="slides/slide35.xml" Type="http://schemas.openxmlformats.org/officeDocument/2006/relationships/slide"/><Relationship Id="rId69" Target="slides/slide36.xml" Type="http://schemas.openxmlformats.org/officeDocument/2006/relationships/slide"/><Relationship Id="rId7" Target="fonts/font7.fntdata" Type="http://schemas.openxmlformats.org/officeDocument/2006/relationships/font"/><Relationship Id="rId70" Target="slides/slide37.xml" Type="http://schemas.openxmlformats.org/officeDocument/2006/relationships/slide"/><Relationship Id="rId71" Target="slides/slide38.xml" Type="http://schemas.openxmlformats.org/officeDocument/2006/relationships/slide"/><Relationship Id="rId72" Target="slides/slide39.xml" Type="http://schemas.openxmlformats.org/officeDocument/2006/relationships/slide"/><Relationship Id="rId73" Target="slides/slide40.xml" Type="http://schemas.openxmlformats.org/officeDocument/2006/relationships/slide"/><Relationship Id="rId74" Target="slides/slide41.xml" Type="http://schemas.openxmlformats.org/officeDocument/2006/relationships/slide"/><Relationship Id="rId75" Target="slides/slide42.xml" Type="http://schemas.openxmlformats.org/officeDocument/2006/relationships/slide"/><Relationship Id="rId76" Target="slides/slide43.xml" Type="http://schemas.openxmlformats.org/officeDocument/2006/relationships/slide"/><Relationship Id="rId77" Target="slides/slide44.xml" Type="http://schemas.openxmlformats.org/officeDocument/2006/relationships/slide"/><Relationship Id="rId78" Target="slides/slide45.xml" Type="http://schemas.openxmlformats.org/officeDocument/2006/relationships/slide"/><Relationship Id="rId79" Target="notesMasters/notesMaster1.xml" Type="http://schemas.openxmlformats.org/officeDocument/2006/relationships/notesMaster"/><Relationship Id="rId8" Target="fonts/font8.fntdata" Type="http://schemas.openxmlformats.org/officeDocument/2006/relationships/font"/><Relationship Id="rId80" Target="theme/theme2.xml" Type="http://schemas.openxmlformats.org/officeDocument/2006/relationships/theme"/><Relationship Id="rId81" Target="notesSlides/notesSlide1.xml" Type="http://schemas.openxmlformats.org/officeDocument/2006/relationships/notesSlide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</a:p>
          <a:p>
            <a:r>
              <a:rPr lang="en-US"/>
              <a:t>The chart is a box plot visualizing ServiceNow's annual stock price variations. Green indicates years with a price increase; red signifies a decrease. The trend shows general growth in stock value over time.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8.jpe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5.jpe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42.jpe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https://en.wikipedia.org/wiki/Probability_density_function" TargetMode="External" Type="http://schemas.openxmlformats.org/officeDocument/2006/relationships/hyperlink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299811"/>
            <a:ext cx="9288991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999"/>
              </a:lnSpc>
              <a:spcBef>
                <a:spcPct val="0"/>
              </a:spcBef>
            </a:pPr>
            <a:r>
              <a:rPr lang="en-US" sz="9999" strike="noStrike" u="none">
                <a:solidFill>
                  <a:srgbClr val="000000"/>
                </a:solidFill>
                <a:latin typeface="Fira Sans Bold"/>
              </a:rPr>
              <a:t>Service Now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349728"/>
            <a:ext cx="7463314" cy="3258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6"/>
              </a:lnSpc>
            </a:pPr>
            <a:r>
              <a:rPr lang="en-US" sz="2633">
                <a:solidFill>
                  <a:srgbClr val="000000"/>
                </a:solidFill>
                <a:latin typeface="Fira Sans Light"/>
              </a:rPr>
              <a:t>Team:</a:t>
            </a:r>
          </a:p>
          <a:p>
            <a:pPr>
              <a:lnSpc>
                <a:spcPts val="3686"/>
              </a:lnSpc>
            </a:pPr>
            <a:r>
              <a:rPr lang="en-US" sz="2633">
                <a:solidFill>
                  <a:srgbClr val="000000"/>
                </a:solidFill>
                <a:latin typeface="Fira Sans Light"/>
              </a:rPr>
              <a:t>Rhea Bajpai</a:t>
            </a:r>
          </a:p>
          <a:p>
            <a:pPr>
              <a:lnSpc>
                <a:spcPts val="3686"/>
              </a:lnSpc>
            </a:pPr>
            <a:r>
              <a:rPr lang="en-US" sz="2633">
                <a:solidFill>
                  <a:srgbClr val="000000"/>
                </a:solidFill>
                <a:latin typeface="Fira Sans Light"/>
              </a:rPr>
              <a:t>Aniket Mirajkar</a:t>
            </a:r>
          </a:p>
          <a:p>
            <a:pPr>
              <a:lnSpc>
                <a:spcPts val="3686"/>
              </a:lnSpc>
            </a:pPr>
            <a:r>
              <a:rPr lang="en-US" sz="2633">
                <a:solidFill>
                  <a:srgbClr val="000000"/>
                </a:solidFill>
                <a:latin typeface="Fira Sans Light"/>
              </a:rPr>
              <a:t>Mandar Deshmukh</a:t>
            </a:r>
          </a:p>
          <a:p>
            <a:pPr>
              <a:lnSpc>
                <a:spcPts val="3686"/>
              </a:lnSpc>
            </a:pPr>
            <a:r>
              <a:rPr lang="en-US" sz="2633">
                <a:solidFill>
                  <a:srgbClr val="000000"/>
                </a:solidFill>
                <a:latin typeface="Fira Sans Light"/>
              </a:rPr>
              <a:t>Abhishek Badhe</a:t>
            </a:r>
          </a:p>
          <a:p>
            <a:pPr>
              <a:lnSpc>
                <a:spcPts val="3686"/>
              </a:lnSpc>
            </a:pPr>
            <a:r>
              <a:rPr lang="en-US" sz="2633">
                <a:solidFill>
                  <a:srgbClr val="000000"/>
                </a:solidFill>
                <a:latin typeface="Fira Sans Light"/>
              </a:rPr>
              <a:t>Rituja Lolam</a:t>
            </a:r>
          </a:p>
          <a:p>
            <a:pPr>
              <a:lnSpc>
                <a:spcPts val="3686"/>
              </a:lnSpc>
            </a:pPr>
            <a:r>
              <a:rPr lang="en-US" sz="2633">
                <a:solidFill>
                  <a:srgbClr val="000000"/>
                </a:solidFill>
                <a:latin typeface="Fira Sans Light"/>
              </a:rPr>
              <a:t>Simran Nagpurkar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923446" y="962549"/>
            <a:ext cx="2989390" cy="764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97"/>
              </a:lnSpc>
              <a:spcBef>
                <a:spcPct val="0"/>
              </a:spcBef>
            </a:pPr>
            <a:r>
              <a:rPr lang="en-US" sz="2212">
                <a:solidFill>
                  <a:srgbClr val="000000"/>
                </a:solidFill>
                <a:latin typeface="Fira Sans Medium"/>
              </a:rPr>
              <a:t>INFO 7374 MACHINE LEARNING IN FINANCE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28700" y="1098241"/>
            <a:ext cx="625798" cy="540462"/>
          </a:xfrm>
          <a:custGeom>
            <a:avLst/>
            <a:gdLst/>
            <a:ahLst/>
            <a:cxnLst/>
            <a:rect r="r" b="b" t="t" l="l"/>
            <a:pathLst>
              <a:path h="540462" w="625798">
                <a:moveTo>
                  <a:pt x="0" y="0"/>
                </a:moveTo>
                <a:lnTo>
                  <a:pt x="625798" y="0"/>
                </a:lnTo>
                <a:lnTo>
                  <a:pt x="625798" y="540462"/>
                </a:lnTo>
                <a:lnTo>
                  <a:pt x="0" y="540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492014" y="7868279"/>
            <a:ext cx="2853779" cy="77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7"/>
              </a:lnSpc>
              <a:spcBef>
                <a:spcPct val="0"/>
              </a:spcBef>
            </a:pPr>
            <a:r>
              <a:rPr lang="en-US" sz="2212" strike="noStrike" u="none">
                <a:solidFill>
                  <a:srgbClr val="000000"/>
                </a:solidFill>
                <a:latin typeface="Fira Sans Medium"/>
              </a:rPr>
              <a:t>Under Supervision : </a:t>
            </a:r>
          </a:p>
          <a:p>
            <a:pPr algn="l" marL="0" indent="0" lvl="0">
              <a:lnSpc>
                <a:spcPts val="3097"/>
              </a:lnSpc>
              <a:spcBef>
                <a:spcPct val="0"/>
              </a:spcBef>
            </a:pPr>
            <a:r>
              <a:rPr lang="en-US" sz="2212" strike="noStrike" u="none">
                <a:solidFill>
                  <a:srgbClr val="000000"/>
                </a:solidFill>
                <a:latin typeface="Fira Sans Medium"/>
              </a:rPr>
              <a:t>Professor Yizhen Zhao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006578"/>
            <a:ext cx="13579321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474646"/>
                </a:solidFill>
                <a:latin typeface="Fira Sans Bold"/>
              </a:rPr>
              <a:t>Stock Analysis and Trading Strategy Model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1798163" y="5803579"/>
            <a:ext cx="7388722" cy="63986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388041" y="430705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6647119" y="7356773"/>
            <a:ext cx="3801687" cy="3292279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247069" y="2248045"/>
            <a:ext cx="13793862" cy="7475383"/>
          </a:xfrm>
          <a:custGeom>
            <a:avLst/>
            <a:gdLst/>
            <a:ahLst/>
            <a:cxnLst/>
            <a:rect r="r" b="b" t="t" l="l"/>
            <a:pathLst>
              <a:path h="7475383" w="13793862">
                <a:moveTo>
                  <a:pt x="0" y="0"/>
                </a:moveTo>
                <a:lnTo>
                  <a:pt x="13793862" y="0"/>
                </a:lnTo>
                <a:lnTo>
                  <a:pt x="13793862" y="7475383"/>
                </a:lnTo>
                <a:lnTo>
                  <a:pt x="0" y="7475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3388" y="764413"/>
            <a:ext cx="1737266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6600" spc="-66">
                <a:solidFill>
                  <a:srgbClr val="000000"/>
                </a:solidFill>
                <a:latin typeface="Fira Sans Medium"/>
              </a:rPr>
              <a:t>Moving Averages - NOW, TEAM, FRSH, SWI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889705" y="504977"/>
            <a:ext cx="10995017" cy="9277046"/>
          </a:xfrm>
          <a:custGeom>
            <a:avLst/>
            <a:gdLst/>
            <a:ahLst/>
            <a:cxnLst/>
            <a:rect r="r" b="b" t="t" l="l"/>
            <a:pathLst>
              <a:path h="9277046" w="10995017">
                <a:moveTo>
                  <a:pt x="0" y="0"/>
                </a:moveTo>
                <a:lnTo>
                  <a:pt x="10995017" y="0"/>
                </a:lnTo>
                <a:lnTo>
                  <a:pt x="10995017" y="9277046"/>
                </a:lnTo>
                <a:lnTo>
                  <a:pt x="0" y="9277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28700"/>
            <a:ext cx="5512745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  <a:spcBef>
                <a:spcPct val="0"/>
              </a:spcBef>
            </a:pPr>
            <a:r>
              <a:rPr lang="en-US" sz="5400" spc="-54">
                <a:solidFill>
                  <a:srgbClr val="000000"/>
                </a:solidFill>
                <a:latin typeface="Fira Sans"/>
              </a:rPr>
              <a:t>Risk Vs. Return - NOW &amp; Competitors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691054" y="1879340"/>
            <a:ext cx="7321033" cy="6340049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986480" y="3414945"/>
            <a:ext cx="3768754" cy="3263758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099527" y="3414945"/>
            <a:ext cx="3768754" cy="3263758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30921" y="3348270"/>
            <a:ext cx="5059131" cy="395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000" spc="-60">
                <a:solidFill>
                  <a:srgbClr val="F2EF12"/>
                </a:solidFill>
                <a:latin typeface="Fira Sans Medium"/>
              </a:rPr>
              <a:t>Moving Average Strategy</a:t>
            </a:r>
          </a:p>
          <a:p>
            <a:pPr>
              <a:lnSpc>
                <a:spcPts val="780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671378" y="4626610"/>
            <a:ext cx="2398957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Simple Moving Average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51661" y="4626610"/>
            <a:ext cx="2664486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Exponential Moving Average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48226" y="5771415"/>
            <a:ext cx="6648327" cy="3486885"/>
          </a:xfrm>
          <a:custGeom>
            <a:avLst/>
            <a:gdLst/>
            <a:ahLst/>
            <a:cxnLst/>
            <a:rect r="r" b="b" t="t" l="l"/>
            <a:pathLst>
              <a:path h="3486885" w="6648327">
                <a:moveTo>
                  <a:pt x="0" y="0"/>
                </a:moveTo>
                <a:lnTo>
                  <a:pt x="6648327" y="0"/>
                </a:lnTo>
                <a:lnTo>
                  <a:pt x="6648327" y="3486885"/>
                </a:lnTo>
                <a:lnTo>
                  <a:pt x="0" y="3486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85260" y="3171079"/>
            <a:ext cx="9746707" cy="6514837"/>
          </a:xfrm>
          <a:custGeom>
            <a:avLst/>
            <a:gdLst/>
            <a:ahLst/>
            <a:cxnLst/>
            <a:rect r="r" b="b" t="t" l="l"/>
            <a:pathLst>
              <a:path h="6514837" w="9746707">
                <a:moveTo>
                  <a:pt x="0" y="0"/>
                </a:moveTo>
                <a:lnTo>
                  <a:pt x="9746707" y="0"/>
                </a:lnTo>
                <a:lnTo>
                  <a:pt x="9746707" y="6514837"/>
                </a:lnTo>
                <a:lnTo>
                  <a:pt x="0" y="6514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49614"/>
            <a:ext cx="6629142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Simple Moving Average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8226" y="3362312"/>
            <a:ext cx="7422616" cy="220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8"/>
              </a:lnSpc>
            </a:pPr>
            <a:r>
              <a:rPr lang="en-US" sz="3184">
                <a:solidFill>
                  <a:srgbClr val="FFFFFF"/>
                </a:solidFill>
                <a:latin typeface="Fira Sans Light"/>
              </a:rPr>
              <a:t>SMA calculates the average price stock for a period without giving any preference to specific data​</a:t>
            </a:r>
          </a:p>
          <a:p>
            <a:pPr algn="ctr">
              <a:lnSpc>
                <a:spcPts val="445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5270005"/>
            <a:ext cx="6629142" cy="3820737"/>
          </a:xfrm>
          <a:custGeom>
            <a:avLst/>
            <a:gdLst/>
            <a:ahLst/>
            <a:cxnLst/>
            <a:rect r="r" b="b" t="t" l="l"/>
            <a:pathLst>
              <a:path h="3820737" w="6629142">
                <a:moveTo>
                  <a:pt x="0" y="0"/>
                </a:moveTo>
                <a:lnTo>
                  <a:pt x="6629142" y="0"/>
                </a:lnTo>
                <a:lnTo>
                  <a:pt x="6629142" y="3820737"/>
                </a:lnTo>
                <a:lnTo>
                  <a:pt x="0" y="3820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2421289"/>
            <a:ext cx="8681450" cy="6669453"/>
          </a:xfrm>
          <a:custGeom>
            <a:avLst/>
            <a:gdLst/>
            <a:ahLst/>
            <a:cxnLst/>
            <a:rect r="r" b="b" t="t" l="l"/>
            <a:pathLst>
              <a:path h="6669453" w="8681450">
                <a:moveTo>
                  <a:pt x="0" y="0"/>
                </a:moveTo>
                <a:lnTo>
                  <a:pt x="8681450" y="0"/>
                </a:lnTo>
                <a:lnTo>
                  <a:pt x="8681450" y="6669453"/>
                </a:lnTo>
                <a:lnTo>
                  <a:pt x="0" y="6669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3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49614"/>
            <a:ext cx="6629142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Exponential Moving Average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296962"/>
            <a:ext cx="6239185" cy="1846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7"/>
              </a:lnSpc>
            </a:pPr>
            <a:r>
              <a:rPr lang="en-US" sz="2676">
                <a:solidFill>
                  <a:srgbClr val="FFFFFF"/>
                </a:solidFill>
                <a:latin typeface="Fira Sans Light"/>
              </a:rPr>
              <a:t>EMA calculates average giving more weight to current data; newest price has more impact compared to older price ​</a:t>
            </a:r>
          </a:p>
          <a:p>
            <a:pPr algn="ctr">
              <a:lnSpc>
                <a:spcPts val="374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0" y="7197622"/>
            <a:ext cx="18288000" cy="3089378"/>
          </a:xfrm>
          <a:custGeom>
            <a:avLst/>
            <a:gdLst/>
            <a:ahLst/>
            <a:cxnLst/>
            <a:rect r="r" b="b" t="t" l="l"/>
            <a:pathLst>
              <a:path h="3089378" w="18288000">
                <a:moveTo>
                  <a:pt x="0" y="0"/>
                </a:moveTo>
                <a:lnTo>
                  <a:pt x="18288000" y="0"/>
                </a:lnTo>
                <a:lnTo>
                  <a:pt x="18288000" y="3089378"/>
                </a:lnTo>
                <a:lnTo>
                  <a:pt x="0" y="3089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4" t="0" r="-4437" b="-406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04070" y="1521278"/>
            <a:ext cx="551274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  <a:spcBef>
                <a:spcPct val="0"/>
              </a:spcBef>
            </a:pPr>
            <a:r>
              <a:rPr lang="en-US" sz="5400" spc="-54">
                <a:solidFill>
                  <a:srgbClr val="000000"/>
                </a:solidFill>
                <a:latin typeface="Fira Sans Bold"/>
              </a:rPr>
              <a:t>Feature Database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41445" y="349772"/>
            <a:ext cx="11291181" cy="3389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4642" indent="-267321" lvl="1">
              <a:lnSpc>
                <a:spcPts val="3466"/>
              </a:lnSpc>
              <a:buFont typeface="Arial"/>
              <a:buChar char="•"/>
            </a:pPr>
            <a:r>
              <a:rPr lang="en-US" sz="2476">
                <a:solidFill>
                  <a:srgbClr val="000000"/>
                </a:solidFill>
                <a:latin typeface="Fira Sans Bold"/>
              </a:rPr>
              <a:t>Initial  stock data for "NOW" stock  has been taken from yahoo finance library</a:t>
            </a:r>
          </a:p>
          <a:p>
            <a:pPr>
              <a:lnSpc>
                <a:spcPts val="3466"/>
              </a:lnSpc>
            </a:pPr>
          </a:p>
          <a:p>
            <a:pPr marL="534642" indent="-267321" lvl="1">
              <a:lnSpc>
                <a:spcPts val="3466"/>
              </a:lnSpc>
              <a:buFont typeface="Arial"/>
              <a:buChar char="•"/>
            </a:pPr>
            <a:r>
              <a:rPr lang="en-US" sz="2476">
                <a:solidFill>
                  <a:srgbClr val="000000"/>
                </a:solidFill>
                <a:latin typeface="Fira Sans Bold"/>
              </a:rPr>
              <a:t>Constructed Feature Database using Fred API, data from Fama French website and ADS</a:t>
            </a:r>
          </a:p>
          <a:p>
            <a:pPr>
              <a:lnSpc>
                <a:spcPts val="3466"/>
              </a:lnSpc>
            </a:pPr>
          </a:p>
          <a:p>
            <a:pPr marL="534642" indent="-267321" lvl="1">
              <a:lnSpc>
                <a:spcPts val="3466"/>
              </a:lnSpc>
              <a:buFont typeface="Arial"/>
              <a:buChar char="•"/>
            </a:pPr>
            <a:r>
              <a:rPr lang="en-US" sz="2476">
                <a:solidFill>
                  <a:srgbClr val="000000"/>
                </a:solidFill>
                <a:latin typeface="Fira Sans Bold"/>
              </a:rPr>
              <a:t>New features added are yest_close, HML, SMB, RF and Mkt-RF</a:t>
            </a:r>
          </a:p>
          <a:p>
            <a:pPr>
              <a:lnSpc>
                <a:spcPts val="2900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541445" y="4005595"/>
            <a:ext cx="11620098" cy="3192027"/>
          </a:xfrm>
          <a:custGeom>
            <a:avLst/>
            <a:gdLst/>
            <a:ahLst/>
            <a:cxnLst/>
            <a:rect r="r" b="b" t="t" l="l"/>
            <a:pathLst>
              <a:path h="3192027" w="11620098">
                <a:moveTo>
                  <a:pt x="0" y="0"/>
                </a:moveTo>
                <a:lnTo>
                  <a:pt x="11620098" y="0"/>
                </a:lnTo>
                <a:lnTo>
                  <a:pt x="11620098" y="3192027"/>
                </a:lnTo>
                <a:lnTo>
                  <a:pt x="0" y="3192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691054" y="1879340"/>
            <a:ext cx="7321033" cy="6340049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4235902"/>
            <a:ext cx="3561345" cy="1182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4"/>
              </a:lnSpc>
              <a:spcBef>
                <a:spcPct val="0"/>
              </a:spcBef>
            </a:pPr>
            <a:r>
              <a:rPr lang="en-US" sz="3603" spc="-36">
                <a:solidFill>
                  <a:srgbClr val="F2EF12"/>
                </a:solidFill>
                <a:latin typeface="Fira Sans Medium"/>
              </a:rPr>
              <a:t>Feature Selection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935370" y="247461"/>
            <a:ext cx="3768754" cy="3263758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290239" y="1610100"/>
            <a:ext cx="305901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           XGBoost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087831" y="4377534"/>
            <a:ext cx="3768754" cy="3263758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745043" y="5740174"/>
            <a:ext cx="239895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Lasso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564562" y="6959041"/>
            <a:ext cx="3768754" cy="326375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193754" y="247461"/>
            <a:ext cx="3768754" cy="3263758"/>
            <a:chOff x="0" y="0"/>
            <a:chExt cx="3619627" cy="3134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21348" y="1610100"/>
            <a:ext cx="191356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Ridge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099527" y="4377534"/>
            <a:ext cx="3768754" cy="3263758"/>
            <a:chOff x="0" y="0"/>
            <a:chExt cx="3619627" cy="31346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3651661" y="5740174"/>
            <a:ext cx="266448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Random Forest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20199" y="8321681"/>
            <a:ext cx="245747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LARS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028700" y="5143500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801291" y="6239409"/>
            <a:ext cx="13491971" cy="4047591"/>
          </a:xfrm>
          <a:custGeom>
            <a:avLst/>
            <a:gdLst/>
            <a:ahLst/>
            <a:cxnLst/>
            <a:rect r="r" b="b" t="t" l="l"/>
            <a:pathLst>
              <a:path h="4047591" w="13491971">
                <a:moveTo>
                  <a:pt x="0" y="0"/>
                </a:moveTo>
                <a:lnTo>
                  <a:pt x="13491971" y="0"/>
                </a:lnTo>
                <a:lnTo>
                  <a:pt x="13491971" y="4047591"/>
                </a:lnTo>
                <a:lnTo>
                  <a:pt x="0" y="4047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87743" y="2577743"/>
            <a:ext cx="13500257" cy="2206641"/>
          </a:xfrm>
          <a:custGeom>
            <a:avLst/>
            <a:gdLst/>
            <a:ahLst/>
            <a:cxnLst/>
            <a:rect r="r" b="b" t="t" l="l"/>
            <a:pathLst>
              <a:path h="2206641" w="13500257">
                <a:moveTo>
                  <a:pt x="0" y="0"/>
                </a:moveTo>
                <a:lnTo>
                  <a:pt x="13500257" y="0"/>
                </a:lnTo>
                <a:lnTo>
                  <a:pt x="13500257" y="2206641"/>
                </a:lnTo>
                <a:lnTo>
                  <a:pt x="0" y="2206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028700"/>
            <a:ext cx="551274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  <a:spcBef>
                <a:spcPct val="0"/>
              </a:spcBef>
            </a:pPr>
            <a:r>
              <a:rPr lang="en-US" sz="5400" spc="-54">
                <a:solidFill>
                  <a:srgbClr val="000000"/>
                </a:solidFill>
                <a:latin typeface="Fira Sans Medium"/>
              </a:rPr>
              <a:t>Ridge Regression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028700" y="5143500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801291" y="6170572"/>
            <a:ext cx="13491971" cy="4116428"/>
          </a:xfrm>
          <a:custGeom>
            <a:avLst/>
            <a:gdLst/>
            <a:ahLst/>
            <a:cxnLst/>
            <a:rect r="r" b="b" t="t" l="l"/>
            <a:pathLst>
              <a:path h="4116428" w="13491971">
                <a:moveTo>
                  <a:pt x="0" y="0"/>
                </a:moveTo>
                <a:lnTo>
                  <a:pt x="13491971" y="0"/>
                </a:lnTo>
                <a:lnTo>
                  <a:pt x="13491971" y="4116428"/>
                </a:lnTo>
                <a:lnTo>
                  <a:pt x="0" y="4116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86557" y="599385"/>
            <a:ext cx="9901443" cy="5322903"/>
          </a:xfrm>
          <a:custGeom>
            <a:avLst/>
            <a:gdLst/>
            <a:ahLst/>
            <a:cxnLst/>
            <a:rect r="r" b="b" t="t" l="l"/>
            <a:pathLst>
              <a:path h="5322903" w="9901443">
                <a:moveTo>
                  <a:pt x="0" y="0"/>
                </a:moveTo>
                <a:lnTo>
                  <a:pt x="9901443" y="0"/>
                </a:lnTo>
                <a:lnTo>
                  <a:pt x="9901443" y="5322904"/>
                </a:lnTo>
                <a:lnTo>
                  <a:pt x="0" y="5322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028700"/>
            <a:ext cx="551274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  <a:spcBef>
                <a:spcPct val="0"/>
              </a:spcBef>
            </a:pPr>
            <a:r>
              <a:rPr lang="en-US" sz="5400" spc="-54">
                <a:solidFill>
                  <a:srgbClr val="000000"/>
                </a:solidFill>
                <a:latin typeface="Fira Sans Medium"/>
              </a:rPr>
              <a:t>Lasso Regression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028700" y="5143500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593079" y="381206"/>
            <a:ext cx="9694921" cy="4571589"/>
          </a:xfrm>
          <a:custGeom>
            <a:avLst/>
            <a:gdLst/>
            <a:ahLst/>
            <a:cxnLst/>
            <a:rect r="r" b="b" t="t" l="l"/>
            <a:pathLst>
              <a:path h="4571589" w="9694921">
                <a:moveTo>
                  <a:pt x="0" y="0"/>
                </a:moveTo>
                <a:lnTo>
                  <a:pt x="9694921" y="0"/>
                </a:lnTo>
                <a:lnTo>
                  <a:pt x="9694921" y="4571588"/>
                </a:lnTo>
                <a:lnTo>
                  <a:pt x="0" y="4571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56193" y="5922289"/>
            <a:ext cx="13531807" cy="4106668"/>
          </a:xfrm>
          <a:custGeom>
            <a:avLst/>
            <a:gdLst/>
            <a:ahLst/>
            <a:cxnLst/>
            <a:rect r="r" b="b" t="t" l="l"/>
            <a:pathLst>
              <a:path h="4106668" w="13531807">
                <a:moveTo>
                  <a:pt x="0" y="0"/>
                </a:moveTo>
                <a:lnTo>
                  <a:pt x="13531807" y="0"/>
                </a:lnTo>
                <a:lnTo>
                  <a:pt x="13531807" y="4106667"/>
                </a:lnTo>
                <a:lnTo>
                  <a:pt x="0" y="4106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8843" y="1028700"/>
            <a:ext cx="6002602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  <a:spcBef>
                <a:spcPct val="0"/>
              </a:spcBef>
            </a:pPr>
            <a:r>
              <a:rPr lang="en-US" sz="5400" spc="-54">
                <a:solidFill>
                  <a:srgbClr val="000000"/>
                </a:solidFill>
                <a:latin typeface="Fira Sans Bold"/>
              </a:rPr>
              <a:t>Least Angle Regression (LARS)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13221" y="1677431"/>
            <a:ext cx="9092100" cy="4296017"/>
          </a:xfrm>
          <a:custGeom>
            <a:avLst/>
            <a:gdLst/>
            <a:ahLst/>
            <a:cxnLst/>
            <a:rect r="r" b="b" t="t" l="l"/>
            <a:pathLst>
              <a:path h="4296017" w="9092100">
                <a:moveTo>
                  <a:pt x="0" y="0"/>
                </a:moveTo>
                <a:lnTo>
                  <a:pt x="9092100" y="0"/>
                </a:lnTo>
                <a:lnTo>
                  <a:pt x="9092100" y="4296017"/>
                </a:lnTo>
                <a:lnTo>
                  <a:pt x="0" y="4296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900" y="6149659"/>
            <a:ext cx="9614741" cy="3310280"/>
          </a:xfrm>
          <a:custGeom>
            <a:avLst/>
            <a:gdLst/>
            <a:ahLst/>
            <a:cxnLst/>
            <a:rect r="r" b="b" t="t" l="l"/>
            <a:pathLst>
              <a:path h="3310280" w="9614741">
                <a:moveTo>
                  <a:pt x="0" y="0"/>
                </a:moveTo>
                <a:lnTo>
                  <a:pt x="9614742" y="0"/>
                </a:lnTo>
                <a:lnTo>
                  <a:pt x="9614742" y="3310280"/>
                </a:lnTo>
                <a:lnTo>
                  <a:pt x="0" y="3310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258" r="0" b="-1354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3221" y="378754"/>
            <a:ext cx="5437269" cy="112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28"/>
              </a:lnSpc>
              <a:spcBef>
                <a:spcPct val="0"/>
              </a:spcBef>
            </a:pPr>
            <a:r>
              <a:rPr lang="en-US" sz="7356" spc="-73">
                <a:solidFill>
                  <a:srgbClr val="F4F4F4"/>
                </a:solidFill>
                <a:latin typeface="Fira Sans Medium"/>
              </a:rPr>
              <a:t>Background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51244" y="430221"/>
            <a:ext cx="8855806" cy="936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4824" indent="-337412" lvl="1">
              <a:lnSpc>
                <a:spcPts val="4375"/>
              </a:lnSpc>
              <a:buFont typeface="Arial"/>
              <a:buChar char="•"/>
            </a:pPr>
            <a:r>
              <a:rPr lang="en-US" sz="3125">
                <a:solidFill>
                  <a:srgbClr val="F4F4F4"/>
                </a:solidFill>
                <a:latin typeface="Fira Sans"/>
              </a:rPr>
              <a:t>ServiceNow, founded by Fred Luddy in 2004 is a leading cloud-based platform offering IT service management (ITSM) and business process automation (BPA) solutions.</a:t>
            </a:r>
          </a:p>
          <a:p>
            <a:pPr>
              <a:lnSpc>
                <a:spcPts val="4375"/>
              </a:lnSpc>
            </a:pPr>
          </a:p>
          <a:p>
            <a:pPr marL="674824" indent="-337412" lvl="1">
              <a:lnSpc>
                <a:spcPts val="4375"/>
              </a:lnSpc>
              <a:buFont typeface="Arial"/>
              <a:buChar char="•"/>
            </a:pPr>
            <a:r>
              <a:rPr lang="en-US" sz="3125">
                <a:solidFill>
                  <a:srgbClr val="F4F4F4"/>
                </a:solidFill>
                <a:latin typeface="Fira Sans"/>
              </a:rPr>
              <a:t>The company's first product, IT Service Management Suite, was released in 2005, marking the beginning of its journey.</a:t>
            </a:r>
          </a:p>
          <a:p>
            <a:pPr>
              <a:lnSpc>
                <a:spcPts val="4375"/>
              </a:lnSpc>
            </a:pPr>
          </a:p>
          <a:p>
            <a:pPr marL="674824" indent="-337412" lvl="1">
              <a:lnSpc>
                <a:spcPts val="4375"/>
              </a:lnSpc>
              <a:buFont typeface="Arial"/>
              <a:buChar char="•"/>
            </a:pPr>
            <a:r>
              <a:rPr lang="en-US" sz="3125">
                <a:solidFill>
                  <a:srgbClr val="F4F4F4"/>
                </a:solidFill>
                <a:latin typeface="Fira Sans"/>
              </a:rPr>
              <a:t>Over the years, ServiceNow expanded its offerings beyond ITSM to include various business processes.</a:t>
            </a:r>
          </a:p>
          <a:p>
            <a:pPr>
              <a:lnSpc>
                <a:spcPts val="4375"/>
              </a:lnSpc>
            </a:pPr>
          </a:p>
          <a:p>
            <a:pPr marL="674824" indent="-337412" lvl="1">
              <a:lnSpc>
                <a:spcPts val="4375"/>
              </a:lnSpc>
              <a:buFont typeface="Arial"/>
              <a:buChar char="•"/>
            </a:pPr>
            <a:r>
              <a:rPr lang="en-US" sz="3125">
                <a:solidFill>
                  <a:srgbClr val="F4F4F4"/>
                </a:solidFill>
                <a:latin typeface="Fira Sans"/>
              </a:rPr>
              <a:t>The company went public in 2012 with a successful IPO, and its platform gained popularity across diverse industries.</a:t>
            </a:r>
          </a:p>
          <a:p>
            <a:pPr>
              <a:lnSpc>
                <a:spcPts val="437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1900" y="6310304"/>
            <a:ext cx="9614741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ira Sans Bold"/>
              </a:rPr>
              <a:t>ServiceN</a:t>
            </a:r>
            <a:r>
              <a:rPr lang="en-US" sz="2499">
                <a:solidFill>
                  <a:srgbClr val="000000"/>
                </a:solidFill>
                <a:latin typeface="Fira Sans Bold"/>
              </a:rPr>
              <a:t>ow Stock Price (July 2019 - July 2023):</a:t>
            </a:r>
          </a:p>
          <a:p>
            <a:pPr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Fira Sans Bold"/>
              </a:rPr>
              <a:t>Significant growth: Up from $300 to $695 per share (+130%)</a:t>
            </a:r>
          </a:p>
          <a:p>
            <a:pPr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Fira Sans Bold"/>
              </a:rPr>
              <a:t>Upward trend: Investors see ServiceNow as a growing company</a:t>
            </a:r>
          </a:p>
          <a:p>
            <a:pPr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Fira Sans Bold"/>
              </a:rPr>
              <a:t>Volatile price: Peaks &amp; dips, reaching $770 then $530 per share</a:t>
            </a:r>
          </a:p>
          <a:p>
            <a:pPr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Fira Sans Bold"/>
              </a:rPr>
              <a:t>Overall good investment: Positive performance over the past 5 years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028700" y="5143500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625645" y="4905828"/>
            <a:ext cx="9662355" cy="5317154"/>
          </a:xfrm>
          <a:custGeom>
            <a:avLst/>
            <a:gdLst/>
            <a:ahLst/>
            <a:cxnLst/>
            <a:rect r="r" b="b" t="t" l="l"/>
            <a:pathLst>
              <a:path h="5317154" w="9662355">
                <a:moveTo>
                  <a:pt x="0" y="0"/>
                </a:moveTo>
                <a:lnTo>
                  <a:pt x="9662355" y="0"/>
                </a:lnTo>
                <a:lnTo>
                  <a:pt x="9662355" y="5317155"/>
                </a:lnTo>
                <a:lnTo>
                  <a:pt x="0" y="53171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66141" y="1698043"/>
            <a:ext cx="13491971" cy="3207785"/>
          </a:xfrm>
          <a:custGeom>
            <a:avLst/>
            <a:gdLst/>
            <a:ahLst/>
            <a:cxnLst/>
            <a:rect r="r" b="b" t="t" l="l"/>
            <a:pathLst>
              <a:path h="3207785" w="13491971">
                <a:moveTo>
                  <a:pt x="0" y="0"/>
                </a:moveTo>
                <a:lnTo>
                  <a:pt x="13491972" y="0"/>
                </a:lnTo>
                <a:lnTo>
                  <a:pt x="13491972" y="3207785"/>
                </a:lnTo>
                <a:lnTo>
                  <a:pt x="0" y="3207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8843" y="619125"/>
            <a:ext cx="6002602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  <a:spcBef>
                <a:spcPct val="0"/>
              </a:spcBef>
            </a:pPr>
            <a:r>
              <a:rPr lang="en-US" sz="5400" spc="-54">
                <a:solidFill>
                  <a:srgbClr val="000000"/>
                </a:solidFill>
                <a:latin typeface="Fira Sans Bold"/>
              </a:rPr>
              <a:t>Random Forest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028700" y="5143500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536811" y="619125"/>
            <a:ext cx="10711354" cy="4893589"/>
          </a:xfrm>
          <a:custGeom>
            <a:avLst/>
            <a:gdLst/>
            <a:ahLst/>
            <a:cxnLst/>
            <a:rect r="r" b="b" t="t" l="l"/>
            <a:pathLst>
              <a:path h="4893589" w="10711354">
                <a:moveTo>
                  <a:pt x="0" y="0"/>
                </a:moveTo>
                <a:lnTo>
                  <a:pt x="10711353" y="0"/>
                </a:lnTo>
                <a:lnTo>
                  <a:pt x="10711353" y="4893589"/>
                </a:lnTo>
                <a:lnTo>
                  <a:pt x="0" y="4893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52030" y="5946441"/>
            <a:ext cx="8296135" cy="4536310"/>
          </a:xfrm>
          <a:custGeom>
            <a:avLst/>
            <a:gdLst/>
            <a:ahLst/>
            <a:cxnLst/>
            <a:rect r="r" b="b" t="t" l="l"/>
            <a:pathLst>
              <a:path h="4536310" w="8296135">
                <a:moveTo>
                  <a:pt x="0" y="0"/>
                </a:moveTo>
                <a:lnTo>
                  <a:pt x="8296134" y="0"/>
                </a:lnTo>
                <a:lnTo>
                  <a:pt x="8296134" y="4536310"/>
                </a:lnTo>
                <a:lnTo>
                  <a:pt x="0" y="4536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8843" y="619125"/>
            <a:ext cx="6002602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  <a:spcBef>
                <a:spcPct val="0"/>
              </a:spcBef>
            </a:pPr>
            <a:r>
              <a:rPr lang="en-US" sz="5400" spc="-54">
                <a:solidFill>
                  <a:srgbClr val="000000"/>
                </a:solidFill>
                <a:latin typeface="Fira Sans Bold"/>
              </a:rPr>
              <a:t>XGBoost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286930" y="1458521"/>
          <a:ext cx="16230600" cy="8672051"/>
        </p:xfrm>
        <a:graphic>
          <a:graphicData uri="http://schemas.openxmlformats.org/drawingml/2006/table">
            <a:tbl>
              <a:tblPr/>
              <a:tblGrid>
                <a:gridCol w="5410200"/>
                <a:gridCol w="5410200"/>
                <a:gridCol w="5410200"/>
              </a:tblGrid>
              <a:tr h="15092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u="sng">
                          <a:solidFill>
                            <a:srgbClr val="F4F4F4"/>
                          </a:solidFill>
                          <a:latin typeface="Fira Sans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u="sng">
                          <a:solidFill>
                            <a:srgbClr val="F4F4F4"/>
                          </a:solidFill>
                          <a:latin typeface="Fira Sans Bold"/>
                        </a:rPr>
                        <a:t>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u="sng">
                          <a:solidFill>
                            <a:srgbClr val="F4F4F4"/>
                          </a:solidFill>
                          <a:latin typeface="Fira Sans Bold"/>
                        </a:rPr>
                        <a:t>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533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Ridge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Mkt-RF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HML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533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Lasso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Mkt-RF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HML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LARS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RF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533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Mkt-RF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HML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Decision 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5240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HML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Mkt-RF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Decision 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16263402" y="7245517"/>
            <a:ext cx="855332" cy="889812"/>
          </a:xfrm>
          <a:custGeom>
            <a:avLst/>
            <a:gdLst/>
            <a:ahLst/>
            <a:cxnLst/>
            <a:rect r="r" b="b" t="t" l="l"/>
            <a:pathLst>
              <a:path h="889812" w="855332">
                <a:moveTo>
                  <a:pt x="0" y="0"/>
                </a:moveTo>
                <a:lnTo>
                  <a:pt x="855332" y="0"/>
                </a:lnTo>
                <a:lnTo>
                  <a:pt x="855332" y="889812"/>
                </a:lnTo>
                <a:lnTo>
                  <a:pt x="0" y="889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2180" y="0"/>
            <a:ext cx="1026319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Feature Selection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263402" y="8813394"/>
            <a:ext cx="855332" cy="889812"/>
          </a:xfrm>
          <a:custGeom>
            <a:avLst/>
            <a:gdLst/>
            <a:ahLst/>
            <a:cxnLst/>
            <a:rect r="r" b="b" t="t" l="l"/>
            <a:pathLst>
              <a:path h="889812" w="855332">
                <a:moveTo>
                  <a:pt x="0" y="0"/>
                </a:moveTo>
                <a:lnTo>
                  <a:pt x="855332" y="0"/>
                </a:lnTo>
                <a:lnTo>
                  <a:pt x="855332" y="889812"/>
                </a:lnTo>
                <a:lnTo>
                  <a:pt x="0" y="889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717954" y="2157138"/>
            <a:ext cx="7321033" cy="6340049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865020" y="4803287"/>
            <a:ext cx="505913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F2EF12"/>
                </a:solidFill>
                <a:latin typeface="Fira Sans Medium"/>
              </a:rPr>
              <a:t>ML Models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846885" y="1969670"/>
            <a:ext cx="3768754" cy="3263758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201753" y="3332309"/>
            <a:ext cx="305901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Linear Regression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620652" y="1969670"/>
            <a:ext cx="3768754" cy="3263758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305550" y="3332309"/>
            <a:ext cx="239895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XGBoost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733768" y="7023242"/>
            <a:ext cx="3768754" cy="326375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733768" y="247461"/>
            <a:ext cx="3768754" cy="3263758"/>
            <a:chOff x="0" y="0"/>
            <a:chExt cx="3619627" cy="3134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661362" y="1610100"/>
            <a:ext cx="191356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LSTM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846885" y="5391362"/>
            <a:ext cx="3768754" cy="3263758"/>
            <a:chOff x="0" y="0"/>
            <a:chExt cx="3619627" cy="31346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3399019" y="6754002"/>
            <a:ext cx="266448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Random Forest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620652" y="5391362"/>
            <a:ext cx="3768754" cy="3263758"/>
            <a:chOff x="0" y="0"/>
            <a:chExt cx="3619627" cy="31346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7276289" y="6754002"/>
            <a:ext cx="245747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Fama French 3 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89405" y="8281670"/>
            <a:ext cx="245747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Gradient Boosting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110578" y="-783398"/>
            <a:ext cx="13344003" cy="11285988"/>
            <a:chOff x="0" y="0"/>
            <a:chExt cx="3706215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06215" cy="3134614"/>
            </a:xfrm>
            <a:custGeom>
              <a:avLst/>
              <a:gdLst/>
              <a:ahLst/>
              <a:cxnLst/>
              <a:rect r="r" b="b" t="t" l="l"/>
              <a:pathLst>
                <a:path h="3134614" w="3706215">
                  <a:moveTo>
                    <a:pt x="3706215" y="1567307"/>
                  </a:moveTo>
                  <a:lnTo>
                    <a:pt x="2801340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801213" y="0"/>
                  </a:lnTo>
                  <a:lnTo>
                    <a:pt x="3706215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016977" y="351878"/>
            <a:ext cx="4493889" cy="3863336"/>
            <a:chOff x="0" y="0"/>
            <a:chExt cx="5991852" cy="515111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5991852" cy="3924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Linear Regression: </a:t>
              </a:r>
              <a:r>
                <a:rPr lang="en-US" sz="2799">
                  <a:solidFill>
                    <a:srgbClr val="000000"/>
                  </a:solidFill>
                  <a:latin typeface="Fira Sans"/>
                </a:rPr>
                <a:t>Identifies the linear relationships between a dependent variable and one or more independent variables</a:t>
              </a: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964723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603956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10260" y="4093487"/>
            <a:ext cx="4753662" cy="2886708"/>
            <a:chOff x="0" y="0"/>
            <a:chExt cx="6338216" cy="384894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301786"/>
              <a:ext cx="6338216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6338216" cy="3264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Goal:</a:t>
              </a:r>
              <a:r>
                <a:rPr lang="en-US" sz="2799">
                  <a:solidFill>
                    <a:srgbClr val="000000"/>
                  </a:solidFill>
                  <a:latin typeface="Fira Sans"/>
                </a:rPr>
                <a:t> Aims to minimize the differences between observed values and values predicted by the linear model.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016977" y="6923045"/>
            <a:ext cx="4493889" cy="4442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Fira Sans Bold"/>
              </a:rPr>
              <a:t>Utility</a:t>
            </a:r>
            <a:r>
              <a:rPr lang="en-US" sz="2834">
                <a:solidFill>
                  <a:srgbClr val="000000"/>
                </a:solidFill>
                <a:latin typeface="Fira Sans"/>
              </a:rPr>
              <a:t>: Useful in various fields for predictive modeling and data trends analysis.</a:t>
            </a:r>
          </a:p>
          <a:p>
            <a:pPr marL="0" indent="0" lvl="0">
              <a:lnSpc>
                <a:spcPts val="3968"/>
              </a:lnSpc>
            </a:pPr>
          </a:p>
          <a:p>
            <a:pPr marL="0" indent="0" lvl="0">
              <a:lnSpc>
                <a:spcPts val="3968"/>
              </a:lnSpc>
            </a:pPr>
          </a:p>
          <a:p>
            <a:pPr marL="0" indent="0" lvl="0">
              <a:lnSpc>
                <a:spcPts val="3968"/>
              </a:lnSpc>
            </a:pPr>
          </a:p>
          <a:p>
            <a:pPr marL="0" indent="0" lvl="0">
              <a:lnSpc>
                <a:spcPts val="3968"/>
              </a:lnSpc>
            </a:pPr>
          </a:p>
          <a:p>
            <a:pPr marL="0" indent="0" lvl="0">
              <a:lnSpc>
                <a:spcPts val="3968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2019901" y="4471936"/>
            <a:ext cx="6113968" cy="1731164"/>
            <a:chOff x="0" y="0"/>
            <a:chExt cx="8151957" cy="230821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685495"/>
              <a:ext cx="815195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8151957" cy="128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000" spc="-60" strike="noStrike" u="none">
                  <a:solidFill>
                    <a:srgbClr val="F2EF12"/>
                  </a:solidFill>
                  <a:latin typeface="Fira Sans Medium"/>
                </a:rPr>
                <a:t>Linear Regression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5016" y="3118578"/>
            <a:ext cx="11008522" cy="6625754"/>
          </a:xfrm>
          <a:custGeom>
            <a:avLst/>
            <a:gdLst/>
            <a:ahLst/>
            <a:cxnLst/>
            <a:rect r="r" b="b" t="t" l="l"/>
            <a:pathLst>
              <a:path h="6625754" w="11008522">
                <a:moveTo>
                  <a:pt x="0" y="0"/>
                </a:moveTo>
                <a:lnTo>
                  <a:pt x="11008522" y="0"/>
                </a:lnTo>
                <a:lnTo>
                  <a:pt x="11008522" y="6625754"/>
                </a:lnTo>
                <a:lnTo>
                  <a:pt x="0" y="6625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18005" y="3310091"/>
            <a:ext cx="3860545" cy="6434242"/>
          </a:xfrm>
          <a:custGeom>
            <a:avLst/>
            <a:gdLst/>
            <a:ahLst/>
            <a:cxnLst/>
            <a:rect r="r" b="b" t="t" l="l"/>
            <a:pathLst>
              <a:path h="6434242" w="3860545">
                <a:moveTo>
                  <a:pt x="0" y="0"/>
                </a:moveTo>
                <a:lnTo>
                  <a:pt x="3860545" y="0"/>
                </a:lnTo>
                <a:lnTo>
                  <a:pt x="3860545" y="6434241"/>
                </a:lnTo>
                <a:lnTo>
                  <a:pt x="0" y="6434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75453"/>
            <a:ext cx="1623060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F4F4F4"/>
                </a:solidFill>
                <a:latin typeface="Fira Sans Medium"/>
              </a:rPr>
              <a:t>Linear Regression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65380" y="2089878"/>
            <a:ext cx="409392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Fira Sans Bold"/>
              </a:rPr>
              <a:t>RMSE</a:t>
            </a:r>
            <a:r>
              <a:rPr lang="en-US" sz="2999">
                <a:solidFill>
                  <a:srgbClr val="FFFFFF"/>
                </a:solidFill>
                <a:latin typeface="Fira Sans Bold"/>
              </a:rPr>
              <a:t>:  0.01958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Fira Sans Bold"/>
              </a:rPr>
              <a:t>R2 score:  0.5601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110578" y="-783398"/>
            <a:ext cx="13344003" cy="11285988"/>
            <a:chOff x="0" y="0"/>
            <a:chExt cx="3706215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06215" cy="3134614"/>
            </a:xfrm>
            <a:custGeom>
              <a:avLst/>
              <a:gdLst/>
              <a:ahLst/>
              <a:cxnLst/>
              <a:rect r="r" b="b" t="t" l="l"/>
              <a:pathLst>
                <a:path h="3134614" w="3706215">
                  <a:moveTo>
                    <a:pt x="3706215" y="1567307"/>
                  </a:moveTo>
                  <a:lnTo>
                    <a:pt x="2801340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801213" y="0"/>
                  </a:lnTo>
                  <a:lnTo>
                    <a:pt x="3706215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016977" y="728982"/>
            <a:ext cx="4493889" cy="3368036"/>
            <a:chOff x="0" y="0"/>
            <a:chExt cx="5991852" cy="449071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5991852" cy="3264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Long Short-Term Memory (LSTM): </a:t>
              </a:r>
              <a:r>
                <a:rPr lang="en-US" sz="2799">
                  <a:solidFill>
                    <a:srgbClr val="000000"/>
                  </a:solidFill>
                  <a:latin typeface="Fira Sans"/>
                </a:rPr>
                <a:t>An advanced type of recurrent neural network (RNN), specially designed for sequence data.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304323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943556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510260" y="5567320"/>
            <a:ext cx="475366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9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618063" y="3845837"/>
            <a:ext cx="6113968" cy="2721764"/>
            <a:chOff x="0" y="0"/>
            <a:chExt cx="8151957" cy="362901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006295"/>
              <a:ext cx="815195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8151957" cy="2606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000" spc="-60" strike="noStrike" u="none">
                  <a:solidFill>
                    <a:srgbClr val="F2EF12"/>
                  </a:solidFill>
                  <a:latin typeface="Fira Sans Medium"/>
                </a:rPr>
                <a:t>Long Short Term Memory (LSTM)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640146" y="4097018"/>
            <a:ext cx="4493889" cy="2872736"/>
            <a:chOff x="0" y="0"/>
            <a:chExt cx="5991852" cy="383031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5991852" cy="2603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Purpose:</a:t>
              </a:r>
              <a:r>
                <a:rPr lang="en-US" sz="2799">
                  <a:solidFill>
                    <a:srgbClr val="000000"/>
                  </a:solidFill>
                  <a:latin typeface="Fira Sans"/>
                </a:rPr>
                <a:t> Designed to overcome the vanishing gradient problem of standard RNNs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643923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283156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016977" y="6639254"/>
            <a:ext cx="4493889" cy="3863336"/>
            <a:chOff x="0" y="0"/>
            <a:chExt cx="5991852" cy="515111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5991852" cy="3924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Unique Feature: </a:t>
              </a:r>
              <a:r>
                <a:rPr lang="en-US" sz="2799">
                  <a:solidFill>
                    <a:srgbClr val="000000"/>
                  </a:solidFill>
                  <a:latin typeface="Fira Sans"/>
                </a:rPr>
                <a:t>Capable of maintaining and processing information over long time periods thanks to its specialized network architecture.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964723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4603956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7882" y="2949495"/>
            <a:ext cx="9736242" cy="6308805"/>
          </a:xfrm>
          <a:custGeom>
            <a:avLst/>
            <a:gdLst/>
            <a:ahLst/>
            <a:cxnLst/>
            <a:rect r="r" b="b" t="t" l="l"/>
            <a:pathLst>
              <a:path h="6308805" w="9736242">
                <a:moveTo>
                  <a:pt x="0" y="0"/>
                </a:moveTo>
                <a:lnTo>
                  <a:pt x="9736242" y="0"/>
                </a:lnTo>
                <a:lnTo>
                  <a:pt x="9736242" y="6308805"/>
                </a:lnTo>
                <a:lnTo>
                  <a:pt x="0" y="6308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30" t="0" r="-153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90149" y="5413004"/>
            <a:ext cx="7417943" cy="3845296"/>
          </a:xfrm>
          <a:custGeom>
            <a:avLst/>
            <a:gdLst/>
            <a:ahLst/>
            <a:cxnLst/>
            <a:rect r="r" b="b" t="t" l="l"/>
            <a:pathLst>
              <a:path h="3845296" w="7417943">
                <a:moveTo>
                  <a:pt x="0" y="0"/>
                </a:moveTo>
                <a:lnTo>
                  <a:pt x="7417943" y="0"/>
                </a:lnTo>
                <a:lnTo>
                  <a:pt x="7417943" y="3845296"/>
                </a:lnTo>
                <a:lnTo>
                  <a:pt x="0" y="3845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62025"/>
            <a:ext cx="1623060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F4F4F4"/>
                </a:solidFill>
                <a:latin typeface="Fira Sans Medium"/>
              </a:rPr>
              <a:t>LSTM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71850" y="3520361"/>
            <a:ext cx="973624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4F4F4"/>
                </a:solidFill>
                <a:latin typeface="Fira Sans Bold"/>
              </a:rPr>
              <a:t>RMSE: 0.02059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82879" y="4143657"/>
            <a:ext cx="4405074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Fira Sans Bold"/>
              </a:rPr>
              <a:t>R-Squared Score = 0.9791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110578" y="-783398"/>
            <a:ext cx="13344003" cy="11285988"/>
            <a:chOff x="0" y="0"/>
            <a:chExt cx="3706215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06215" cy="3134614"/>
            </a:xfrm>
            <a:custGeom>
              <a:avLst/>
              <a:gdLst/>
              <a:ahLst/>
              <a:cxnLst/>
              <a:rect r="r" b="b" t="t" l="l"/>
              <a:pathLst>
                <a:path h="3134614" w="3706215">
                  <a:moveTo>
                    <a:pt x="3706215" y="1567307"/>
                  </a:moveTo>
                  <a:lnTo>
                    <a:pt x="2801340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801213" y="0"/>
                  </a:lnTo>
                  <a:lnTo>
                    <a:pt x="3706215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016977" y="1224282"/>
            <a:ext cx="4493889" cy="2377436"/>
            <a:chOff x="0" y="0"/>
            <a:chExt cx="5991852" cy="316991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5991852" cy="1943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XGBoost: </a:t>
              </a:r>
              <a:r>
                <a:rPr lang="en-US" sz="2799">
                  <a:solidFill>
                    <a:srgbClr val="000000"/>
                  </a:solidFill>
                  <a:latin typeface="Fira Sans"/>
                </a:rPr>
                <a:t>An optimized gradient boosting machine learning library.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83523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622756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10260" y="4093487"/>
            <a:ext cx="4753662" cy="2886708"/>
            <a:chOff x="0" y="0"/>
            <a:chExt cx="6338216" cy="384894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301786"/>
              <a:ext cx="6338216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6338216" cy="3264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How It Works:</a:t>
              </a:r>
              <a:r>
                <a:rPr lang="en-US" sz="2799">
                  <a:solidFill>
                    <a:srgbClr val="000000"/>
                  </a:solidFill>
                  <a:latin typeface="Fira Sans"/>
                </a:rPr>
                <a:t> Builds multiple trees sequentially to correct previous errors, enhancing prediction accuracy.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016977" y="7165932"/>
            <a:ext cx="4439124" cy="3387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2"/>
              </a:lnSpc>
            </a:pPr>
            <a:r>
              <a:rPr lang="en-US" sz="2765">
                <a:solidFill>
                  <a:srgbClr val="000000"/>
                </a:solidFill>
                <a:latin typeface="Fira Sans Bold"/>
              </a:rPr>
              <a:t>Benefits: </a:t>
            </a:r>
            <a:r>
              <a:rPr lang="en-US" sz="2765">
                <a:solidFill>
                  <a:srgbClr val="000000"/>
                </a:solidFill>
                <a:latin typeface="Fira Sans"/>
              </a:rPr>
              <a:t>Known for speed, performance, and handling missing data effectively.</a:t>
            </a:r>
          </a:p>
          <a:p>
            <a:pPr marL="0" indent="0" lvl="0">
              <a:lnSpc>
                <a:spcPts val="3872"/>
              </a:lnSpc>
            </a:pPr>
          </a:p>
          <a:p>
            <a:pPr marL="0" indent="0" lvl="0">
              <a:lnSpc>
                <a:spcPts val="3872"/>
              </a:lnSpc>
            </a:pPr>
          </a:p>
          <a:p>
            <a:pPr marL="0" indent="0" lvl="0">
              <a:lnSpc>
                <a:spcPts val="3872"/>
              </a:lnSpc>
            </a:pPr>
          </a:p>
          <a:p>
            <a:pPr marL="0" indent="0" lvl="0">
              <a:lnSpc>
                <a:spcPts val="3872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2382698" y="4277918"/>
            <a:ext cx="6113968" cy="1731164"/>
            <a:chOff x="0" y="0"/>
            <a:chExt cx="8151957" cy="230821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685495"/>
              <a:ext cx="815195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8151957" cy="128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000" spc="-60" strike="noStrike" u="none">
                  <a:solidFill>
                    <a:srgbClr val="F2EF12"/>
                  </a:solidFill>
                  <a:latin typeface="Fira Sans Medium"/>
                </a:rPr>
                <a:t>XGBoost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49771"/>
            <a:ext cx="10892935" cy="6508529"/>
          </a:xfrm>
          <a:custGeom>
            <a:avLst/>
            <a:gdLst/>
            <a:ahLst/>
            <a:cxnLst/>
            <a:rect r="r" b="b" t="t" l="l"/>
            <a:pathLst>
              <a:path h="6508529" w="10892935">
                <a:moveTo>
                  <a:pt x="0" y="0"/>
                </a:moveTo>
                <a:lnTo>
                  <a:pt x="10892935" y="0"/>
                </a:lnTo>
                <a:lnTo>
                  <a:pt x="10892935" y="6508529"/>
                </a:lnTo>
                <a:lnTo>
                  <a:pt x="0" y="6508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20342" y="3559152"/>
            <a:ext cx="3471299" cy="5699148"/>
          </a:xfrm>
          <a:custGeom>
            <a:avLst/>
            <a:gdLst/>
            <a:ahLst/>
            <a:cxnLst/>
            <a:rect r="r" b="b" t="t" l="l"/>
            <a:pathLst>
              <a:path h="5699148" w="3471299">
                <a:moveTo>
                  <a:pt x="0" y="0"/>
                </a:moveTo>
                <a:lnTo>
                  <a:pt x="3471299" y="0"/>
                </a:lnTo>
                <a:lnTo>
                  <a:pt x="3471299" y="5699148"/>
                </a:lnTo>
                <a:lnTo>
                  <a:pt x="0" y="569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62025"/>
            <a:ext cx="1623060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F4F4F4"/>
                </a:solidFill>
                <a:latin typeface="Fira Sans Medium"/>
              </a:rPr>
              <a:t>XGBoost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20342" y="2392192"/>
            <a:ext cx="392621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4F4F4"/>
                </a:solidFill>
                <a:latin typeface="Fira Sans Bold"/>
              </a:rPr>
              <a:t>RMSE:  0.01977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4F4F4"/>
                </a:solidFill>
                <a:latin typeface="Fira Sans Bold"/>
              </a:rPr>
              <a:t>R2 score:  0.5514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1665" y="7004492"/>
            <a:ext cx="3034530" cy="2627917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053492" y="8956750"/>
            <a:ext cx="2141618" cy="1854652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72032" y="2874477"/>
            <a:ext cx="11030363" cy="6383823"/>
          </a:xfrm>
          <a:custGeom>
            <a:avLst/>
            <a:gdLst/>
            <a:ahLst/>
            <a:cxnLst/>
            <a:rect r="r" b="b" t="t" l="l"/>
            <a:pathLst>
              <a:path h="6383823" w="11030363">
                <a:moveTo>
                  <a:pt x="0" y="0"/>
                </a:moveTo>
                <a:lnTo>
                  <a:pt x="11030362" y="0"/>
                </a:lnTo>
                <a:lnTo>
                  <a:pt x="11030362" y="6383823"/>
                </a:lnTo>
                <a:lnTo>
                  <a:pt x="0" y="6383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85762"/>
            <a:ext cx="1623060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Stock History Journey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03851" y="2487604"/>
            <a:ext cx="5922730" cy="787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4F4F4"/>
                </a:solidFill>
                <a:latin typeface="Fira Sans Light"/>
              </a:rPr>
              <a:t>ServiceNow's stock price has been v</a:t>
            </a:r>
            <a:r>
              <a:rPr lang="en-US" sz="2499">
                <a:solidFill>
                  <a:srgbClr val="F4F4F4"/>
                </a:solidFill>
                <a:latin typeface="Fira Sans Light"/>
              </a:rPr>
              <a:t>olatile over the past 11 years, with a range of highs and lows.</a:t>
            </a:r>
          </a:p>
          <a:p>
            <a:pPr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4F4F4"/>
                </a:solidFill>
                <a:latin typeface="Fira Sans Light"/>
              </a:rPr>
              <a:t>The median stock price has generally increased over time, but there have been some significant year-to-year declines, such as in 2022.</a:t>
            </a:r>
          </a:p>
          <a:p>
            <a:pPr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4F4F4"/>
                </a:solidFill>
                <a:latin typeface="Fira Sans Light"/>
              </a:rPr>
              <a:t>The distribution of the stock price has also become more spread out in recent years, as indicated by the wider boxes and whiskers.</a:t>
            </a:r>
          </a:p>
          <a:p>
            <a:pPr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4F4F4"/>
                </a:solidFill>
                <a:latin typeface="Fira Sans Light"/>
              </a:rPr>
              <a:t>The year 2020 had the highest median stock price, followed by 2021 and 2019.</a:t>
            </a:r>
          </a:p>
          <a:p>
            <a:pPr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4F4F4"/>
                </a:solidFill>
                <a:latin typeface="Fira Sans Light"/>
              </a:rPr>
              <a:t>The year 2022 had the lowest median stock price, followed by 2015 and 2014.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110578" y="-783398"/>
            <a:ext cx="13344003" cy="11285988"/>
            <a:chOff x="0" y="0"/>
            <a:chExt cx="3706215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06215" cy="3134614"/>
            </a:xfrm>
            <a:custGeom>
              <a:avLst/>
              <a:gdLst/>
              <a:ahLst/>
              <a:cxnLst/>
              <a:rect r="r" b="b" t="t" l="l"/>
              <a:pathLst>
                <a:path h="3134614" w="3706215">
                  <a:moveTo>
                    <a:pt x="3706215" y="1567307"/>
                  </a:moveTo>
                  <a:lnTo>
                    <a:pt x="2801340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801213" y="0"/>
                  </a:lnTo>
                  <a:lnTo>
                    <a:pt x="3706215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036027" y="481332"/>
            <a:ext cx="4493889" cy="3863336"/>
            <a:chOff x="0" y="0"/>
            <a:chExt cx="5991852" cy="515111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5991852" cy="3924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Random Forest: </a:t>
              </a:r>
              <a:r>
                <a:rPr lang="en-US" sz="2799">
                  <a:solidFill>
                    <a:srgbClr val="000000"/>
                  </a:solidFill>
                  <a:latin typeface="Fira Sans"/>
                </a:rPr>
                <a:t>An ensemble learning method that operates by constructing a multitude of decision trees at training time.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964723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603956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10260" y="3845837"/>
            <a:ext cx="4753662" cy="3382008"/>
            <a:chOff x="0" y="0"/>
            <a:chExt cx="6338216" cy="450934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962186"/>
              <a:ext cx="6338216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6338216" cy="3924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Function: </a:t>
              </a:r>
              <a:r>
                <a:rPr lang="en-US" sz="2799">
                  <a:solidFill>
                    <a:srgbClr val="000000"/>
                  </a:solidFill>
                  <a:latin typeface="Fira Sans"/>
                </a:rPr>
                <a:t>It outputs the mode of the classes (classification) or mean prediction (regression) of the individual trees for robust and accurate predictions.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016977" y="7170695"/>
            <a:ext cx="4439124" cy="2901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72"/>
              </a:lnSpc>
            </a:pPr>
            <a:r>
              <a:rPr lang="en-US" sz="2765">
                <a:solidFill>
                  <a:srgbClr val="000000"/>
                </a:solidFill>
                <a:latin typeface="Fira Sans Bold"/>
              </a:rPr>
              <a:t>Advantages: </a:t>
            </a:r>
            <a:r>
              <a:rPr lang="en-US" sz="2765">
                <a:solidFill>
                  <a:srgbClr val="000000"/>
                </a:solidFill>
                <a:latin typeface="Fira Sans"/>
              </a:rPr>
              <a:t>Effective in handling large data sets with higher dimensionality, provides estimates of feature importance, and mitigates overfitting.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846914" y="4344668"/>
            <a:ext cx="6113968" cy="1731164"/>
            <a:chOff x="0" y="0"/>
            <a:chExt cx="8151957" cy="230821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685495"/>
              <a:ext cx="815195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8151957" cy="128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000" spc="-60" strike="noStrike" u="none">
                  <a:solidFill>
                    <a:srgbClr val="F2EF12"/>
                  </a:solidFill>
                  <a:latin typeface="Fira Sans Medium"/>
                </a:rPr>
                <a:t>Random Forest 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3353" y="1841849"/>
            <a:ext cx="15188184" cy="2914233"/>
          </a:xfrm>
          <a:custGeom>
            <a:avLst/>
            <a:gdLst/>
            <a:ahLst/>
            <a:cxnLst/>
            <a:rect r="r" b="b" t="t" l="l"/>
            <a:pathLst>
              <a:path h="2914233" w="15188184">
                <a:moveTo>
                  <a:pt x="0" y="0"/>
                </a:moveTo>
                <a:lnTo>
                  <a:pt x="15188184" y="0"/>
                </a:lnTo>
                <a:lnTo>
                  <a:pt x="15188184" y="2914233"/>
                </a:lnTo>
                <a:lnTo>
                  <a:pt x="0" y="2914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3353" y="4988666"/>
            <a:ext cx="7770436" cy="4686544"/>
          </a:xfrm>
          <a:custGeom>
            <a:avLst/>
            <a:gdLst/>
            <a:ahLst/>
            <a:cxnLst/>
            <a:rect r="r" b="b" t="t" l="l"/>
            <a:pathLst>
              <a:path h="4686544" w="7770436">
                <a:moveTo>
                  <a:pt x="0" y="0"/>
                </a:moveTo>
                <a:lnTo>
                  <a:pt x="7770436" y="0"/>
                </a:lnTo>
                <a:lnTo>
                  <a:pt x="7770436" y="4686544"/>
                </a:lnTo>
                <a:lnTo>
                  <a:pt x="0" y="4686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04825"/>
            <a:ext cx="1623060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F4F4F4"/>
                </a:solidFill>
                <a:latin typeface="Fira Sans Medium"/>
              </a:rPr>
              <a:t>Random Forest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84311" y="6789013"/>
            <a:ext cx="405739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4F4F4"/>
                </a:solidFill>
                <a:latin typeface="Fira Sans Bold"/>
              </a:rPr>
              <a:t>RMSE:  0.02042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4F4F4"/>
                </a:solidFill>
                <a:latin typeface="Fira Sans Bold"/>
              </a:rPr>
              <a:t>R2 score:  0.7513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110578" y="-783398"/>
            <a:ext cx="13344003" cy="11285988"/>
            <a:chOff x="0" y="0"/>
            <a:chExt cx="3706215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06215" cy="3134614"/>
            </a:xfrm>
            <a:custGeom>
              <a:avLst/>
              <a:gdLst/>
              <a:ahLst/>
              <a:cxnLst/>
              <a:rect r="r" b="b" t="t" l="l"/>
              <a:pathLst>
                <a:path h="3134614" w="3706215">
                  <a:moveTo>
                    <a:pt x="3706215" y="1567307"/>
                  </a:moveTo>
                  <a:lnTo>
                    <a:pt x="2801340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801213" y="0"/>
                  </a:lnTo>
                  <a:lnTo>
                    <a:pt x="3706215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016977" y="728982"/>
            <a:ext cx="4493889" cy="3368036"/>
            <a:chOff x="0" y="0"/>
            <a:chExt cx="5991852" cy="449071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5991852" cy="3264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Fama French</a:t>
              </a:r>
              <a:r>
                <a:rPr lang="en-US" sz="2799">
                  <a:solidFill>
                    <a:srgbClr val="000000"/>
                  </a:solidFill>
                  <a:latin typeface="Fira Sans"/>
                </a:rPr>
                <a:t>: Expands on the Capital Asset Pricing Model (CAPM) by adding two factors—size and value—to the market risk factor</a:t>
              </a: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304323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943556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10260" y="3350537"/>
            <a:ext cx="4753662" cy="4372608"/>
            <a:chOff x="0" y="0"/>
            <a:chExt cx="6338216" cy="583014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5282986"/>
              <a:ext cx="6338216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6338216" cy="5245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Objective:</a:t>
              </a:r>
              <a:r>
                <a:rPr lang="en-US" sz="2799">
                  <a:solidFill>
                    <a:srgbClr val="000000"/>
                  </a:solidFill>
                  <a:latin typeface="Fira Sans"/>
                </a:rPr>
                <a:t> Aims to explain stock returns through three variables: market risk, the outperformance of small versus big companies, and the outperformance of high book-to-market value companies.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016977" y="7899357"/>
            <a:ext cx="4439124" cy="144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72"/>
              </a:lnSpc>
            </a:pPr>
            <a:r>
              <a:rPr lang="en-US" sz="2765">
                <a:solidFill>
                  <a:srgbClr val="000000"/>
                </a:solidFill>
                <a:latin typeface="Fira Sans Bold"/>
              </a:rPr>
              <a:t>Empirical Validation: </a:t>
            </a:r>
            <a:r>
              <a:rPr lang="en-US" sz="2765">
                <a:solidFill>
                  <a:srgbClr val="000000"/>
                </a:solidFill>
                <a:latin typeface="Fira Sans"/>
              </a:rPr>
              <a:t>Offers a deeper insight into portfolio performance.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689632" y="4344668"/>
            <a:ext cx="6113968" cy="1731164"/>
            <a:chOff x="0" y="0"/>
            <a:chExt cx="8151957" cy="230821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685495"/>
              <a:ext cx="815195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8151957" cy="128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000" spc="-60" strike="noStrike" u="none">
                  <a:solidFill>
                    <a:srgbClr val="F2EF12"/>
                  </a:solidFill>
                  <a:latin typeface="Fira Sans Medium"/>
                </a:rPr>
                <a:t>Fama French 3 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1919" y="2345321"/>
            <a:ext cx="16804161" cy="5596359"/>
          </a:xfrm>
          <a:custGeom>
            <a:avLst/>
            <a:gdLst/>
            <a:ahLst/>
            <a:cxnLst/>
            <a:rect r="r" b="b" t="t" l="l"/>
            <a:pathLst>
              <a:path h="5596359" w="16804161">
                <a:moveTo>
                  <a:pt x="0" y="0"/>
                </a:moveTo>
                <a:lnTo>
                  <a:pt x="16804162" y="0"/>
                </a:lnTo>
                <a:lnTo>
                  <a:pt x="16804162" y="5596358"/>
                </a:lnTo>
                <a:lnTo>
                  <a:pt x="0" y="5596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1346"/>
            <a:ext cx="1623060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F4F4F4"/>
                </a:solidFill>
                <a:latin typeface="Fira Sans Medium"/>
              </a:rPr>
              <a:t>Fama French 3 Factor Model- Regression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06196" y="8229600"/>
            <a:ext cx="342202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4F4F4"/>
                </a:solidFill>
                <a:latin typeface="Fira Sans Bold"/>
              </a:rPr>
              <a:t>RMSE: 0.01719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4F4F4"/>
                </a:solidFill>
                <a:latin typeface="Fira Sans Bold"/>
              </a:rPr>
              <a:t>R-Squared: 0.6305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15888" y="981075"/>
            <a:ext cx="17972112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The FAMA and French Three Factor model underscores the importance of enduring heightened market fluctuations and occasional short-term setbacks. 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Investors with a horizon of 15 years or more stand to gain from enduring short-term losses. 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The key drivers of anticipated returns encompass market sensitivity, and value stock sensitivity gauged by the book-to-market ratio.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22866" y="3113420"/>
            <a:ext cx="715815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The model's three factors comprise of: 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SMB (small minus big) 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HML (high minus low)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Portfolio's return minus the risk-free rate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92748" y="5150674"/>
            <a:ext cx="9619344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The formula for Fama French 3 is as follows: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ira Sans Bold"/>
              </a:rPr>
              <a:t>Rit − Rft = αit + β1(RMt − Rft) + β2SMBt + β3HMLt + ϵit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where: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R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it 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= total return of a stock or portfolio i at time t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R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f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t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​ = risk-free rate of return at time t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R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M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t 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​= total market portfolio return at time t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R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it 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​− 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R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f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t 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​= expected excess return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R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M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t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​−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R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f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t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​ = excess return on the market portfolio (index)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S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M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Bt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​ = size premium (small minus big)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H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M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L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t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​ = value premium (high minus low)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β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1,2,3</a:t>
            </a:r>
            <a:r>
              <a:rPr lang="en-US" sz="2499">
                <a:solidFill>
                  <a:srgbClr val="000000"/>
                </a:solidFill>
                <a:latin typeface="Fira Sans Light"/>
              </a:rPr>
              <a:t>​ = factor coefficients​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110578" y="-783398"/>
            <a:ext cx="13344003" cy="11285988"/>
            <a:chOff x="0" y="0"/>
            <a:chExt cx="3706215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06215" cy="3134614"/>
            </a:xfrm>
            <a:custGeom>
              <a:avLst/>
              <a:gdLst/>
              <a:ahLst/>
              <a:cxnLst/>
              <a:rect r="r" b="b" t="t" l="l"/>
              <a:pathLst>
                <a:path h="3134614" w="3706215">
                  <a:moveTo>
                    <a:pt x="3706215" y="1567307"/>
                  </a:moveTo>
                  <a:lnTo>
                    <a:pt x="2801340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801213" y="0"/>
                  </a:lnTo>
                  <a:lnTo>
                    <a:pt x="3706215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016977" y="728982"/>
            <a:ext cx="4493889" cy="3368036"/>
            <a:chOff x="0" y="0"/>
            <a:chExt cx="5991852" cy="449071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5991852" cy="3264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Gradient Boosting:  </a:t>
              </a:r>
              <a:r>
                <a:rPr lang="en-US" sz="2799">
                  <a:solidFill>
                    <a:srgbClr val="000000"/>
                  </a:solidFill>
                  <a:latin typeface="Fira Sans"/>
                </a:rPr>
                <a:t>An ensemble of models that make no assumptions about the data, which are typically decision trees.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304323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943556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10260" y="4344668"/>
            <a:ext cx="4753662" cy="2391408"/>
            <a:chOff x="0" y="0"/>
            <a:chExt cx="6338216" cy="318854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641386"/>
              <a:ext cx="6338216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6338216" cy="2603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Bold"/>
                </a:rPr>
                <a:t>Objective:</a:t>
              </a:r>
              <a:r>
                <a:rPr lang="en-US" sz="2799">
                  <a:solidFill>
                    <a:srgbClr val="000000"/>
                  </a:solidFill>
                  <a:latin typeface="Fira Sans"/>
                </a:rPr>
                <a:t> Handles complex relationships between variables by capturing their non-linear relationships.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016977" y="7190490"/>
            <a:ext cx="4439124" cy="2415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72"/>
              </a:lnSpc>
            </a:pPr>
            <a:r>
              <a:rPr lang="en-US" sz="2765">
                <a:solidFill>
                  <a:srgbClr val="000000"/>
                </a:solidFill>
                <a:latin typeface="Fira Sans Bold"/>
              </a:rPr>
              <a:t>Pros: </a:t>
            </a:r>
            <a:r>
              <a:rPr lang="en-US" sz="2765">
                <a:solidFill>
                  <a:srgbClr val="000000"/>
                </a:solidFill>
                <a:latin typeface="Fira Sans"/>
              </a:rPr>
              <a:t>Provides valuable insights into feature importance, and their impact on long-term stock prices.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317120" y="4344668"/>
            <a:ext cx="6486479" cy="1731164"/>
            <a:chOff x="0" y="0"/>
            <a:chExt cx="8648639" cy="230821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685495"/>
              <a:ext cx="864863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8648639" cy="128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000" spc="-60">
                  <a:solidFill>
                    <a:srgbClr val="F2EF12"/>
                  </a:solidFill>
                  <a:latin typeface="Fira Sans Medium"/>
                </a:rPr>
                <a:t>Gradient Boosting</a:t>
              </a:r>
              <a:r>
                <a:rPr lang="en-US" sz="6000" spc="-60" strike="noStrike" u="none">
                  <a:solidFill>
                    <a:srgbClr val="F2EF12"/>
                  </a:solidFill>
                  <a:latin typeface="Fira Sans Medium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5733" y="2121980"/>
            <a:ext cx="8983525" cy="5426871"/>
          </a:xfrm>
          <a:custGeom>
            <a:avLst/>
            <a:gdLst/>
            <a:ahLst/>
            <a:cxnLst/>
            <a:rect r="r" b="b" t="t" l="l"/>
            <a:pathLst>
              <a:path h="5426871" w="8983525">
                <a:moveTo>
                  <a:pt x="0" y="0"/>
                </a:moveTo>
                <a:lnTo>
                  <a:pt x="8983526" y="0"/>
                </a:lnTo>
                <a:lnTo>
                  <a:pt x="8983526" y="5426871"/>
                </a:lnTo>
                <a:lnTo>
                  <a:pt x="0" y="542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5733" y="7713866"/>
            <a:ext cx="12633239" cy="2193638"/>
          </a:xfrm>
          <a:custGeom>
            <a:avLst/>
            <a:gdLst/>
            <a:ahLst/>
            <a:cxnLst/>
            <a:rect r="r" b="b" t="t" l="l"/>
            <a:pathLst>
              <a:path h="2193638" w="12633239">
                <a:moveTo>
                  <a:pt x="0" y="0"/>
                </a:moveTo>
                <a:lnTo>
                  <a:pt x="12633239" y="0"/>
                </a:lnTo>
                <a:lnTo>
                  <a:pt x="12633239" y="2193638"/>
                </a:lnTo>
                <a:lnTo>
                  <a:pt x="0" y="2193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78980"/>
            <a:ext cx="1623060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F4F4F4"/>
                </a:solidFill>
                <a:latin typeface="Fira Sans Medium"/>
              </a:rPr>
              <a:t>Gradient Boosting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59359" y="4600575"/>
            <a:ext cx="342202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4F4F4"/>
                </a:solidFill>
                <a:latin typeface="Fira Sans Bold"/>
              </a:rPr>
              <a:t>RMSE: 0.02077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4F4F4"/>
                </a:solidFill>
                <a:latin typeface="Fira Sans Bold"/>
              </a:rPr>
              <a:t>R-Squared: 0.6048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286930" y="1458521"/>
          <a:ext cx="16230600" cy="8828479"/>
        </p:xfrm>
        <a:graphic>
          <a:graphicData uri="http://schemas.openxmlformats.org/drawingml/2006/table">
            <a:tbl>
              <a:tblPr/>
              <a:tblGrid>
                <a:gridCol w="5410200"/>
                <a:gridCol w="5410200"/>
                <a:gridCol w="5410200"/>
              </a:tblGrid>
              <a:tr h="15090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u="sng">
                          <a:solidFill>
                            <a:srgbClr val="F4F4F4"/>
                          </a:solidFill>
                          <a:latin typeface="Fira Sans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u="sng">
                          <a:solidFill>
                            <a:srgbClr val="F4F4F4"/>
                          </a:solidFill>
                          <a:latin typeface="Fira Sans Bold"/>
                        </a:rPr>
                        <a:t>RMSE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u="sng">
                          <a:solidFill>
                            <a:srgbClr val="F4F4F4"/>
                          </a:solidFill>
                          <a:latin typeface="Fira Sans Bold"/>
                        </a:rPr>
                        <a:t>R-squared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1079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Fama French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0.017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0.631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0432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0.021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0.972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1152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Linear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0.020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0.560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3016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"/>
                        </a:rPr>
                        <a:t>Gradient Boosting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0.021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0.604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2961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0.019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0.551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4552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0.020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0.751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332180" y="0"/>
            <a:ext cx="1026319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Model Performance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691054" y="1879340"/>
            <a:ext cx="7321033" cy="6340049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70848" y="4124325"/>
            <a:ext cx="5059131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000" spc="-60">
                <a:solidFill>
                  <a:srgbClr val="F2EF12"/>
                </a:solidFill>
                <a:latin typeface="Fira Sans Medium"/>
              </a:rPr>
              <a:t>Benchmark </a:t>
            </a:r>
          </a:p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F2EF12"/>
                </a:solidFill>
                <a:latin typeface="Fira Sans Medium"/>
              </a:rPr>
              <a:t>Study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433235" y="3511621"/>
            <a:ext cx="3768754" cy="3263758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7" id="7"/>
          <p:cNvSpPr txBox="true"/>
          <p:nvPr/>
        </p:nvSpPr>
        <p:spPr>
          <a:xfrm rot="0">
            <a:off x="8118134" y="4874260"/>
            <a:ext cx="239895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Garch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547393" y="3511621"/>
            <a:ext cx="3768754" cy="3263758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099527" y="4874260"/>
            <a:ext cx="266448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Kalman Filter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444956" y="2547901"/>
            <a:ext cx="7328622" cy="7104929"/>
          </a:xfrm>
          <a:custGeom>
            <a:avLst/>
            <a:gdLst/>
            <a:ahLst/>
            <a:cxnLst/>
            <a:rect r="r" b="b" t="t" l="l"/>
            <a:pathLst>
              <a:path h="7104929" w="7328622">
                <a:moveTo>
                  <a:pt x="0" y="0"/>
                </a:moveTo>
                <a:lnTo>
                  <a:pt x="7328622" y="0"/>
                </a:lnTo>
                <a:lnTo>
                  <a:pt x="7328622" y="7104929"/>
                </a:lnTo>
                <a:lnTo>
                  <a:pt x="0" y="7104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7324" y="3516686"/>
            <a:ext cx="9211358" cy="5806186"/>
          </a:xfrm>
          <a:custGeom>
            <a:avLst/>
            <a:gdLst/>
            <a:ahLst/>
            <a:cxnLst/>
            <a:rect r="r" b="b" t="t" l="l"/>
            <a:pathLst>
              <a:path h="5806186" w="9211358">
                <a:moveTo>
                  <a:pt x="0" y="0"/>
                </a:moveTo>
                <a:lnTo>
                  <a:pt x="9211358" y="0"/>
                </a:lnTo>
                <a:lnTo>
                  <a:pt x="9211358" y="5806186"/>
                </a:lnTo>
                <a:lnTo>
                  <a:pt x="0" y="5806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17" t="0" r="-231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Garch Model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5400000">
            <a:off x="5109604" y="5041262"/>
            <a:ext cx="8650897" cy="204476"/>
          </a:xfrm>
          <a:custGeom>
            <a:avLst/>
            <a:gdLst/>
            <a:ahLst/>
            <a:cxnLst/>
            <a:rect r="r" b="b" t="t" l="l"/>
            <a:pathLst>
              <a:path h="204476" w="8650897">
                <a:moveTo>
                  <a:pt x="0" y="0"/>
                </a:moveTo>
                <a:lnTo>
                  <a:pt x="8650897" y="0"/>
                </a:lnTo>
                <a:lnTo>
                  <a:pt x="8650897" y="204476"/>
                </a:lnTo>
                <a:lnTo>
                  <a:pt x="0" y="20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524946"/>
            <a:ext cx="628213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70124" y="1504136"/>
            <a:ext cx="565602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4651"/>
                </a:solidFill>
                <a:latin typeface="Fira Sans Bold"/>
              </a:rPr>
              <a:t>To assess the price dynamics of Service Now stock over the period of 8 years(2015-2023) using visualizations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70124" y="4252217"/>
            <a:ext cx="6255379" cy="222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2"/>
              </a:lnSpc>
              <a:spcBef>
                <a:spcPct val="0"/>
              </a:spcBef>
            </a:pPr>
            <a:r>
              <a:rPr lang="en-US" sz="2194" strike="noStrike" u="none">
                <a:solidFill>
                  <a:srgbClr val="004651"/>
                </a:solidFill>
                <a:latin typeface="Fira Sans Bold"/>
              </a:rPr>
              <a:t>Using various features/factors to construct a feature database,Virtualize the feature importance and feature selection, Proposed and train 6 models to get Error Metrics</a:t>
            </a:r>
          </a:p>
          <a:p>
            <a:pPr algn="l" marL="0" indent="0" lvl="0">
              <a:lnSpc>
                <a:spcPts val="2792"/>
              </a:lnSpc>
              <a:spcBef>
                <a:spcPct val="0"/>
              </a:spcBef>
            </a:pPr>
            <a:r>
              <a:rPr lang="en-US" sz="1994" strike="noStrike" u="none">
                <a:solidFill>
                  <a:srgbClr val="004651"/>
                </a:solidFill>
                <a:latin typeface="Fira Sans Bold"/>
              </a:rPr>
              <a:t> </a:t>
            </a:r>
          </a:p>
          <a:p>
            <a:pPr algn="l" marL="0" indent="0" lvl="0">
              <a:lnSpc>
                <a:spcPts val="279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505244" y="7556037"/>
            <a:ext cx="538578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004651"/>
                </a:solidFill>
                <a:latin typeface="Fira Sans Bold"/>
              </a:rPr>
              <a:t>Develop a trading strategy to make Service Now a valuable offering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791033" y="4535925"/>
            <a:ext cx="1288039" cy="111544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763712" y="7452338"/>
            <a:ext cx="1288039" cy="1115448"/>
            <a:chOff x="0" y="0"/>
            <a:chExt cx="3619627" cy="3134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763712" y="1619512"/>
            <a:ext cx="1288039" cy="1115448"/>
            <a:chOff x="0" y="0"/>
            <a:chExt cx="3619627" cy="31346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236475" y="685756"/>
            <a:ext cx="6425671" cy="4457744"/>
          </a:xfrm>
          <a:custGeom>
            <a:avLst/>
            <a:gdLst/>
            <a:ahLst/>
            <a:cxnLst/>
            <a:rect r="r" b="b" t="t" l="l"/>
            <a:pathLst>
              <a:path h="4457744" w="6425671">
                <a:moveTo>
                  <a:pt x="0" y="0"/>
                </a:moveTo>
                <a:lnTo>
                  <a:pt x="6425671" y="0"/>
                </a:lnTo>
                <a:lnTo>
                  <a:pt x="6425671" y="4457744"/>
                </a:lnTo>
                <a:lnTo>
                  <a:pt x="0" y="4457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83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9760" y="4014022"/>
            <a:ext cx="10319326" cy="4815653"/>
          </a:xfrm>
          <a:custGeom>
            <a:avLst/>
            <a:gdLst/>
            <a:ahLst/>
            <a:cxnLst/>
            <a:rect r="r" b="b" t="t" l="l"/>
            <a:pathLst>
              <a:path h="4815653" w="10319326">
                <a:moveTo>
                  <a:pt x="0" y="0"/>
                </a:moveTo>
                <a:lnTo>
                  <a:pt x="10319326" y="0"/>
                </a:lnTo>
                <a:lnTo>
                  <a:pt x="10319326" y="4815653"/>
                </a:lnTo>
                <a:lnTo>
                  <a:pt x="0" y="4815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09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54147" y="5143500"/>
            <a:ext cx="6390328" cy="4843463"/>
          </a:xfrm>
          <a:custGeom>
            <a:avLst/>
            <a:gdLst/>
            <a:ahLst/>
            <a:cxnLst/>
            <a:rect r="r" b="b" t="t" l="l"/>
            <a:pathLst>
              <a:path h="4843463" w="6390328">
                <a:moveTo>
                  <a:pt x="0" y="0"/>
                </a:moveTo>
                <a:lnTo>
                  <a:pt x="6390327" y="0"/>
                </a:lnTo>
                <a:lnTo>
                  <a:pt x="6390327" y="4843463"/>
                </a:lnTo>
                <a:lnTo>
                  <a:pt x="0" y="4843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9760" y="774637"/>
            <a:ext cx="7653687" cy="105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34"/>
              </a:lnSpc>
              <a:spcBef>
                <a:spcPct val="0"/>
              </a:spcBef>
            </a:pPr>
            <a:r>
              <a:rPr lang="en-US" sz="6411" spc="-64">
                <a:solidFill>
                  <a:srgbClr val="000000"/>
                </a:solidFill>
                <a:latin typeface="Fira Sans Medium"/>
              </a:rPr>
              <a:t>Kalman Filter Model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691054" y="1879340"/>
            <a:ext cx="7321033" cy="6340049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70848" y="4022867"/>
            <a:ext cx="5059131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000" spc="-60">
                <a:solidFill>
                  <a:srgbClr val="F2EF12"/>
                </a:solidFill>
                <a:latin typeface="Fira Sans"/>
              </a:rPr>
              <a:t>Trading</a:t>
            </a:r>
          </a:p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F2EF12"/>
                </a:solidFill>
                <a:latin typeface="Fira Sans"/>
              </a:rPr>
              <a:t>Strategies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433235" y="2730783"/>
            <a:ext cx="3768754" cy="3263758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7" id="7"/>
          <p:cNvSpPr txBox="true"/>
          <p:nvPr/>
        </p:nvSpPr>
        <p:spPr>
          <a:xfrm rot="0">
            <a:off x="8118134" y="3845772"/>
            <a:ext cx="2398957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Long/Short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Strategy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547393" y="2730783"/>
            <a:ext cx="3768754" cy="3263758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232291" y="3845772"/>
            <a:ext cx="2398957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Buy/Hold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Bold"/>
              </a:rPr>
              <a:t>Strategy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562028" y="1434207"/>
            <a:ext cx="5135367" cy="4627285"/>
          </a:xfrm>
          <a:custGeom>
            <a:avLst/>
            <a:gdLst/>
            <a:ahLst/>
            <a:cxnLst/>
            <a:rect r="r" b="b" t="t" l="l"/>
            <a:pathLst>
              <a:path h="4627285" w="5135367">
                <a:moveTo>
                  <a:pt x="0" y="0"/>
                </a:moveTo>
                <a:lnTo>
                  <a:pt x="5135367" y="0"/>
                </a:lnTo>
                <a:lnTo>
                  <a:pt x="5135367" y="4627285"/>
                </a:lnTo>
                <a:lnTo>
                  <a:pt x="0" y="4627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5" r="0" b="-566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62028" y="5145397"/>
            <a:ext cx="5135367" cy="4171349"/>
          </a:xfrm>
          <a:custGeom>
            <a:avLst/>
            <a:gdLst/>
            <a:ahLst/>
            <a:cxnLst/>
            <a:rect r="r" b="b" t="t" l="l"/>
            <a:pathLst>
              <a:path h="4171349" w="5135367">
                <a:moveTo>
                  <a:pt x="0" y="0"/>
                </a:moveTo>
                <a:lnTo>
                  <a:pt x="5135367" y="0"/>
                </a:lnTo>
                <a:lnTo>
                  <a:pt x="5135367" y="4171349"/>
                </a:lnTo>
                <a:lnTo>
                  <a:pt x="0" y="4171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0523" y="2578270"/>
            <a:ext cx="11781844" cy="3483222"/>
          </a:xfrm>
          <a:custGeom>
            <a:avLst/>
            <a:gdLst/>
            <a:ahLst/>
            <a:cxnLst/>
            <a:rect r="r" b="b" t="t" l="l"/>
            <a:pathLst>
              <a:path h="3483222" w="11781844">
                <a:moveTo>
                  <a:pt x="0" y="0"/>
                </a:moveTo>
                <a:lnTo>
                  <a:pt x="11781844" y="0"/>
                </a:lnTo>
                <a:lnTo>
                  <a:pt x="11781844" y="3483222"/>
                </a:lnTo>
                <a:lnTo>
                  <a:pt x="0" y="3483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8798" y="6061492"/>
            <a:ext cx="11803569" cy="3497354"/>
          </a:xfrm>
          <a:custGeom>
            <a:avLst/>
            <a:gdLst/>
            <a:ahLst/>
            <a:cxnLst/>
            <a:rect r="r" b="b" t="t" l="l"/>
            <a:pathLst>
              <a:path h="3497354" w="11803569">
                <a:moveTo>
                  <a:pt x="0" y="0"/>
                </a:moveTo>
                <a:lnTo>
                  <a:pt x="11803569" y="0"/>
                </a:lnTo>
                <a:lnTo>
                  <a:pt x="11803569" y="3497354"/>
                </a:lnTo>
                <a:lnTo>
                  <a:pt x="0" y="3497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67296" y="1442296"/>
            <a:ext cx="3265071" cy="1333777"/>
          </a:xfrm>
          <a:custGeom>
            <a:avLst/>
            <a:gdLst/>
            <a:ahLst/>
            <a:cxnLst/>
            <a:rect r="r" b="b" t="t" l="l"/>
            <a:pathLst>
              <a:path h="1333777" w="3265071">
                <a:moveTo>
                  <a:pt x="0" y="0"/>
                </a:moveTo>
                <a:lnTo>
                  <a:pt x="3265071" y="0"/>
                </a:lnTo>
                <a:lnTo>
                  <a:pt x="3265071" y="1333777"/>
                </a:lnTo>
                <a:lnTo>
                  <a:pt x="0" y="13337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274" r="0" b="-427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505075" y="258866"/>
            <a:ext cx="13277850" cy="103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>
                <a:solidFill>
                  <a:srgbClr val="000000"/>
                </a:solidFill>
                <a:latin typeface="Canva Sans Bold"/>
              </a:rPr>
              <a:t> Kalman Filter Long/Short Strategy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22755" y="1184698"/>
            <a:ext cx="8421245" cy="1591375"/>
            <a:chOff x="0" y="0"/>
            <a:chExt cx="11228327" cy="212183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848836"/>
              <a:ext cx="11228327" cy="272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712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66675"/>
              <a:ext cx="11228327" cy="1874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85"/>
                </a:lnSpc>
              </a:pPr>
            </a:p>
            <a:p>
              <a:pPr>
                <a:lnSpc>
                  <a:spcPts val="2285"/>
                </a:lnSpc>
              </a:pPr>
            </a:p>
            <a:p>
              <a:pPr marL="285229" indent="-142614" lvl="1">
                <a:lnSpc>
                  <a:spcPts val="2285"/>
                </a:lnSpc>
                <a:buFont typeface="Arial"/>
                <a:buChar char="•"/>
              </a:pPr>
              <a:r>
                <a:rPr lang="en-US" sz="1321">
                  <a:solidFill>
                    <a:srgbClr val="000000"/>
                  </a:solidFill>
                  <a:latin typeface="Fira Sans"/>
                </a:rPr>
                <a:t> if predicted &gt; yesterdays close, buy and sell at end of day</a:t>
              </a:r>
            </a:p>
            <a:p>
              <a:pPr marL="285229" indent="-142614" lvl="1">
                <a:lnSpc>
                  <a:spcPts val="2285"/>
                </a:lnSpc>
                <a:buFont typeface="Arial"/>
                <a:buChar char="•"/>
              </a:pPr>
              <a:r>
                <a:rPr lang="en-US" sz="1321">
                  <a:solidFill>
                    <a:srgbClr val="000000"/>
                  </a:solidFill>
                  <a:latin typeface="Fira Sans"/>
                </a:rPr>
                <a:t>if predicted &lt; yesterdays close, sell and buy at end of day</a:t>
              </a:r>
            </a:p>
            <a:p>
              <a:pPr>
                <a:lnSpc>
                  <a:spcPts val="2285"/>
                </a:lnSpc>
              </a:pPr>
            </a:p>
          </p:txBody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21677" y="1468565"/>
            <a:ext cx="7780316" cy="4478111"/>
          </a:xfrm>
          <a:custGeom>
            <a:avLst/>
            <a:gdLst/>
            <a:ahLst/>
            <a:cxnLst/>
            <a:rect r="r" b="b" t="t" l="l"/>
            <a:pathLst>
              <a:path h="4478111" w="7780316">
                <a:moveTo>
                  <a:pt x="0" y="0"/>
                </a:moveTo>
                <a:lnTo>
                  <a:pt x="7780315" y="0"/>
                </a:lnTo>
                <a:lnTo>
                  <a:pt x="7780315" y="4478111"/>
                </a:lnTo>
                <a:lnTo>
                  <a:pt x="0" y="447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5221" y="5974816"/>
            <a:ext cx="7653226" cy="3000954"/>
          </a:xfrm>
          <a:custGeom>
            <a:avLst/>
            <a:gdLst/>
            <a:ahLst/>
            <a:cxnLst/>
            <a:rect r="r" b="b" t="t" l="l"/>
            <a:pathLst>
              <a:path h="3000954" w="7653226">
                <a:moveTo>
                  <a:pt x="0" y="0"/>
                </a:moveTo>
                <a:lnTo>
                  <a:pt x="7653227" y="0"/>
                </a:lnTo>
                <a:lnTo>
                  <a:pt x="7653227" y="3000953"/>
                </a:lnTo>
                <a:lnTo>
                  <a:pt x="0" y="3000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0983" y="2285942"/>
            <a:ext cx="9415347" cy="5715116"/>
          </a:xfrm>
          <a:custGeom>
            <a:avLst/>
            <a:gdLst/>
            <a:ahLst/>
            <a:cxnLst/>
            <a:rect r="r" b="b" t="t" l="l"/>
            <a:pathLst>
              <a:path h="5715116" w="9415347">
                <a:moveTo>
                  <a:pt x="0" y="0"/>
                </a:moveTo>
                <a:lnTo>
                  <a:pt x="9415348" y="0"/>
                </a:lnTo>
                <a:lnTo>
                  <a:pt x="9415348" y="5715116"/>
                </a:lnTo>
                <a:lnTo>
                  <a:pt x="0" y="57151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0983" y="8001058"/>
            <a:ext cx="6240462" cy="1627459"/>
          </a:xfrm>
          <a:custGeom>
            <a:avLst/>
            <a:gdLst/>
            <a:ahLst/>
            <a:cxnLst/>
            <a:rect r="r" b="b" t="t" l="l"/>
            <a:pathLst>
              <a:path h="1627459" w="6240462">
                <a:moveTo>
                  <a:pt x="0" y="0"/>
                </a:moveTo>
                <a:lnTo>
                  <a:pt x="6240462" y="0"/>
                </a:lnTo>
                <a:lnTo>
                  <a:pt x="6240462" y="1627458"/>
                </a:lnTo>
                <a:lnTo>
                  <a:pt x="0" y="1627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92912" y="149025"/>
            <a:ext cx="15502176" cy="103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>
                <a:solidFill>
                  <a:srgbClr val="000000"/>
                </a:solidFill>
                <a:latin typeface="Canva Sans Bold"/>
              </a:rPr>
              <a:t> Kalman Filter Buy/Hold Trading Strategy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1468565"/>
            <a:ext cx="8421245" cy="1302418"/>
            <a:chOff x="0" y="0"/>
            <a:chExt cx="11228327" cy="173655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463560"/>
              <a:ext cx="11228327" cy="272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712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11228327" cy="1489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285229" indent="-142614" lvl="1">
                <a:lnSpc>
                  <a:spcPts val="2285"/>
                </a:lnSpc>
                <a:buFont typeface="Arial"/>
                <a:buChar char="•"/>
              </a:pPr>
              <a:r>
                <a:rPr lang="en-US" sz="1321">
                  <a:solidFill>
                    <a:srgbClr val="000000"/>
                  </a:solidFill>
                  <a:latin typeface="Fira Sans"/>
                </a:rPr>
                <a:t>Position trading</a:t>
              </a:r>
            </a:p>
            <a:p>
              <a:pPr marL="285229" indent="-142614" lvl="1">
                <a:lnSpc>
                  <a:spcPts val="2285"/>
                </a:lnSpc>
                <a:buFont typeface="Arial"/>
                <a:buChar char="•"/>
              </a:pPr>
              <a:r>
                <a:rPr lang="en-US" sz="1321">
                  <a:solidFill>
                    <a:srgbClr val="000000"/>
                  </a:solidFill>
                  <a:latin typeface="Fira Sans"/>
                </a:rPr>
                <a:t>Buy if we have next days predicted_value greater than todays close value and hold if already bought</a:t>
              </a:r>
            </a:p>
            <a:p>
              <a:pPr marL="285229" indent="-142614" lvl="1">
                <a:lnSpc>
                  <a:spcPts val="2285"/>
                </a:lnSpc>
                <a:buFont typeface="Arial"/>
                <a:buChar char="•"/>
              </a:pPr>
              <a:r>
                <a:rPr lang="en-US" sz="1321">
                  <a:solidFill>
                    <a:srgbClr val="000000"/>
                  </a:solidFill>
                  <a:latin typeface="Fira Sans"/>
                </a:rPr>
                <a:t>Sell if we have next days</a:t>
              </a:r>
              <a:r>
                <a:rPr lang="en-US" sz="1321">
                  <a:solidFill>
                    <a:srgbClr val="000000"/>
                  </a:solidFill>
                  <a:latin typeface="Fira Sans"/>
                </a:rPr>
                <a:t> predicted_value lesser than todays close value and dont buy until rule 1</a:t>
              </a:r>
            </a:p>
            <a:p>
              <a:pPr>
                <a:lnSpc>
                  <a:spcPts val="2285"/>
                </a:lnSpc>
              </a:pPr>
            </a:p>
          </p:txBody>
        </p:sp>
      </p:grp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16364" y="952500"/>
            <a:ext cx="7653687" cy="105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34"/>
              </a:lnSpc>
              <a:spcBef>
                <a:spcPct val="0"/>
              </a:spcBef>
            </a:pPr>
            <a:r>
              <a:rPr lang="en-US" sz="6411" spc="-64">
                <a:solidFill>
                  <a:srgbClr val="000000"/>
                </a:solidFill>
                <a:latin typeface="Fira Sans Medium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23970"/>
            <a:ext cx="16230600" cy="54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Fira Sans Bold"/>
              </a:rPr>
              <a:t>1. Decision Tree Reigns Supreme: For feature selection, Decision Tree emerged as the clear champion, effectively identifying the most relevant data points for predicting ServiceNow's stock price.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Fira Sans Bold"/>
              </a:rPr>
              <a:t>2. Model Performance Powerhouse: The combination of Fama-French factors, LSTM networks, and Random Forests delivered the highest model accuracy, providing valuable insights into future stock movements.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Fira Sans Bold"/>
              </a:rPr>
              <a:t>3. Trading Strategies that Triumph: Long/short strategies and buy/hold approaches proved most effective in navigating ServiceNow's volatile market, allowing investors to capitalize on both upward and downward trends.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824203" y="1422957"/>
            <a:ext cx="8944394" cy="7745887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324064" y="4274503"/>
            <a:ext cx="594467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2EF12"/>
                </a:solidFill>
                <a:latin typeface="Canva Sans Bold"/>
              </a:rPr>
              <a:t>Thank You</a:t>
            </a:r>
          </a:p>
        </p:txBody>
      </p:sp>
      <p:grpSp>
        <p:nvGrpSpPr>
          <p:cNvPr name="Group 5" id="5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861893" y="1327781"/>
            <a:ext cx="4985461" cy="4317433"/>
            <a:chOff x="0" y="0"/>
            <a:chExt cx="3619627" cy="3134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999823" y="-53154"/>
            <a:ext cx="3480308" cy="3013963"/>
            <a:chOff x="0" y="0"/>
            <a:chExt cx="3619627" cy="31346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962604" y="4866425"/>
            <a:ext cx="1798578" cy="1557577"/>
            <a:chOff x="0" y="0"/>
            <a:chExt cx="3619627" cy="31346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861893" y="-291554"/>
            <a:ext cx="3378391" cy="2925703"/>
            <a:chOff x="0" y="0"/>
            <a:chExt cx="3619627" cy="31346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84799" y="2571750"/>
            <a:ext cx="6581672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 </a:t>
            </a:r>
            <a:r>
              <a:rPr lang="en-US" sz="8499" spc="-84">
                <a:solidFill>
                  <a:srgbClr val="F4F4F4"/>
                </a:solidFill>
                <a:latin typeface="Fira Sans Medium"/>
              </a:rPr>
              <a:t>Exploratory Data Analysis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472660" y="1028700"/>
            <a:ext cx="9071938" cy="7863957"/>
          </a:xfrm>
          <a:custGeom>
            <a:avLst/>
            <a:gdLst/>
            <a:ahLst/>
            <a:cxnLst/>
            <a:rect r="r" b="b" t="t" l="l"/>
            <a:pathLst>
              <a:path h="7863957" w="9071938">
                <a:moveTo>
                  <a:pt x="0" y="0"/>
                </a:moveTo>
                <a:lnTo>
                  <a:pt x="9071938" y="0"/>
                </a:lnTo>
                <a:lnTo>
                  <a:pt x="9071938" y="7863957"/>
                </a:lnTo>
                <a:lnTo>
                  <a:pt x="0" y="7863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1798163" y="5803579"/>
            <a:ext cx="7388722" cy="63986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388041" y="430705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6647119" y="7356773"/>
            <a:ext cx="3801687" cy="3292279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4481819"/>
            <a:ext cx="16230600" cy="5228243"/>
          </a:xfrm>
          <a:custGeom>
            <a:avLst/>
            <a:gdLst/>
            <a:ahLst/>
            <a:cxnLst/>
            <a:rect r="r" b="b" t="t" l="l"/>
            <a:pathLst>
              <a:path h="5228243" w="16230600">
                <a:moveTo>
                  <a:pt x="0" y="0"/>
                </a:moveTo>
                <a:lnTo>
                  <a:pt x="16230600" y="0"/>
                </a:lnTo>
                <a:lnTo>
                  <a:pt x="16230600" y="5228243"/>
                </a:lnTo>
                <a:lnTo>
                  <a:pt x="0" y="5228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73718" y="3160185"/>
            <a:ext cx="8140563" cy="1302490"/>
          </a:xfrm>
          <a:custGeom>
            <a:avLst/>
            <a:gdLst/>
            <a:ahLst/>
            <a:cxnLst/>
            <a:rect r="r" b="b" t="t" l="l"/>
            <a:pathLst>
              <a:path h="1302490" w="8140563">
                <a:moveTo>
                  <a:pt x="0" y="0"/>
                </a:moveTo>
                <a:lnTo>
                  <a:pt x="8140564" y="0"/>
                </a:lnTo>
                <a:lnTo>
                  <a:pt x="8140564" y="1302490"/>
                </a:lnTo>
                <a:lnTo>
                  <a:pt x="0" y="1302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9362" y="421180"/>
            <a:ext cx="1737266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6600" spc="-66">
                <a:solidFill>
                  <a:srgbClr val="000000"/>
                </a:solidFill>
                <a:latin typeface="Fira Sans Medium"/>
              </a:rPr>
              <a:t>Kernel Density Estimation (KDE)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7415" y="1707388"/>
            <a:ext cx="17564612" cy="498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9"/>
              </a:lnSpc>
              <a:spcBef>
                <a:spcPct val="0"/>
              </a:spcBef>
            </a:pPr>
            <a:r>
              <a:rPr lang="en-US" sz="2885">
                <a:solidFill>
                  <a:srgbClr val="000000"/>
                </a:solidFill>
                <a:latin typeface="Fira Sans Bold"/>
              </a:rPr>
              <a:t>Non parametric approach for estimating the probability density function of a continous random variable.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08456" y="2473243"/>
            <a:ext cx="16583570" cy="37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1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Fira Sans Bold"/>
              </a:rPr>
              <a:t>Let (x1, x2, ..., xn) be independent</a:t>
            </a:r>
            <a:r>
              <a:rPr lang="en-US" sz="2151">
                <a:solidFill>
                  <a:srgbClr val="000000"/>
                </a:solidFill>
                <a:latin typeface="Fira Sans Bold"/>
              </a:rPr>
              <a:t> sample , </a:t>
            </a:r>
            <a:r>
              <a:rPr lang="en-US" sz="2151" u="sng">
                <a:solidFill>
                  <a:srgbClr val="000000"/>
                </a:solidFill>
                <a:latin typeface="Fira Sans Bold"/>
                <a:hlinkClick r:id="rId4" tooltip="https://en.wikipedia.org/wiki/Probability_density_function"/>
              </a:rPr>
              <a:t>density</a:t>
            </a:r>
            <a:r>
              <a:rPr lang="en-US" sz="2151">
                <a:solidFill>
                  <a:srgbClr val="000000"/>
                </a:solidFill>
                <a:latin typeface="Fira Sans Bold"/>
              </a:rPr>
              <a:t> - ƒ at any given point x </a:t>
            </a:r>
            <a:r>
              <a:rPr lang="en-US" sz="2151">
                <a:solidFill>
                  <a:srgbClr val="000000"/>
                </a:solidFill>
                <a:latin typeface="Fira Sans Bold"/>
              </a:rPr>
              <a:t>Where K = Kernel (non negative function)and h&gt; 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60090" y="-135282"/>
            <a:ext cx="4201515" cy="3638531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8396" y="2857220"/>
            <a:ext cx="9088200" cy="4572560"/>
          </a:xfrm>
          <a:custGeom>
            <a:avLst/>
            <a:gdLst/>
            <a:ahLst/>
            <a:cxnLst/>
            <a:rect r="r" b="b" t="t" l="l"/>
            <a:pathLst>
              <a:path h="4572560" w="9088200">
                <a:moveTo>
                  <a:pt x="0" y="0"/>
                </a:moveTo>
                <a:lnTo>
                  <a:pt x="9088200" y="0"/>
                </a:lnTo>
                <a:lnTo>
                  <a:pt x="9088200" y="4572560"/>
                </a:lnTo>
                <a:lnTo>
                  <a:pt x="0" y="457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66596" y="5238468"/>
            <a:ext cx="8830147" cy="4457211"/>
          </a:xfrm>
          <a:custGeom>
            <a:avLst/>
            <a:gdLst/>
            <a:ahLst/>
            <a:cxnLst/>
            <a:rect r="r" b="b" t="t" l="l"/>
            <a:pathLst>
              <a:path h="4457211" w="8830147">
                <a:moveTo>
                  <a:pt x="0" y="0"/>
                </a:moveTo>
                <a:lnTo>
                  <a:pt x="8830147" y="0"/>
                </a:lnTo>
                <a:lnTo>
                  <a:pt x="8830147" y="4457211"/>
                </a:lnTo>
                <a:lnTo>
                  <a:pt x="0" y="4457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71588" y="388583"/>
            <a:ext cx="17190016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40"/>
              </a:lnSpc>
              <a:spcBef>
                <a:spcPct val="0"/>
              </a:spcBef>
            </a:pPr>
            <a:r>
              <a:rPr lang="en-US" sz="6200" spc="-62">
                <a:solidFill>
                  <a:srgbClr val="000000"/>
                </a:solidFill>
                <a:latin typeface="Fira Sans Medium"/>
              </a:rPr>
              <a:t>Distribution of adjusted closing prices for four stocks: NOW, TEAM, FRSH, and SWI.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45064" y="2816045"/>
            <a:ext cx="7769882" cy="6442255"/>
          </a:xfrm>
          <a:custGeom>
            <a:avLst/>
            <a:gdLst/>
            <a:ahLst/>
            <a:cxnLst/>
            <a:rect r="r" b="b" t="t" l="l"/>
            <a:pathLst>
              <a:path h="6442255" w="7769882">
                <a:moveTo>
                  <a:pt x="0" y="0"/>
                </a:moveTo>
                <a:lnTo>
                  <a:pt x="7769882" y="0"/>
                </a:lnTo>
                <a:lnTo>
                  <a:pt x="7769882" y="6442255"/>
                </a:lnTo>
                <a:lnTo>
                  <a:pt x="0" y="6442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7583024" cy="111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922"/>
              </a:lnSpc>
              <a:spcBef>
                <a:spcPct val="0"/>
              </a:spcBef>
            </a:pPr>
            <a:r>
              <a:rPr lang="en-US" sz="6863" spc="-68">
                <a:solidFill>
                  <a:srgbClr val="000000"/>
                </a:solidFill>
                <a:latin typeface="Fira Sans Medium"/>
              </a:rPr>
              <a:t>Heat Map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64732" y="6784319"/>
            <a:ext cx="9676276" cy="250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28832" indent="-264416" lvl="1">
              <a:lnSpc>
                <a:spcPts val="3429"/>
              </a:lnSpc>
              <a:buFont typeface="Arial"/>
              <a:buChar char="•"/>
            </a:pPr>
            <a:r>
              <a:rPr lang="en-US" sz="2449">
                <a:solidFill>
                  <a:srgbClr val="FFFFFF"/>
                </a:solidFill>
                <a:latin typeface="Fira Sans Light"/>
              </a:rPr>
              <a:t>NOW and SWI have the lowest positive correlation i.e 0.45</a:t>
            </a:r>
          </a:p>
          <a:p>
            <a:pPr>
              <a:lnSpc>
                <a:spcPts val="3429"/>
              </a:lnSpc>
            </a:pPr>
          </a:p>
          <a:p>
            <a:pPr marL="528832" indent="-264416" lvl="1">
              <a:lnSpc>
                <a:spcPts val="3429"/>
              </a:lnSpc>
              <a:buFont typeface="Arial"/>
              <a:buChar char="•"/>
            </a:pPr>
            <a:r>
              <a:rPr lang="en-US" sz="2449">
                <a:solidFill>
                  <a:srgbClr val="FFFFFF"/>
                </a:solidFill>
                <a:latin typeface="Fira Sans Light"/>
              </a:rPr>
              <a:t>NOW and TEAM have stronger positive correlation. </a:t>
            </a:r>
          </a:p>
          <a:p>
            <a:pPr>
              <a:lnSpc>
                <a:spcPts val="3429"/>
              </a:lnSpc>
            </a:pPr>
          </a:p>
          <a:p>
            <a:pPr>
              <a:lnSpc>
                <a:spcPts val="3429"/>
              </a:lnSpc>
            </a:pPr>
          </a:p>
          <a:p>
            <a:pPr>
              <a:lnSpc>
                <a:spcPts val="286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764732" y="8437223"/>
            <a:ext cx="9381875" cy="85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8832" indent="-264416" lvl="1">
              <a:lnSpc>
                <a:spcPts val="3429"/>
              </a:lnSpc>
              <a:buFont typeface="Arial"/>
              <a:buChar char="•"/>
            </a:pPr>
            <a:r>
              <a:rPr lang="en-US" sz="2449" strike="noStrike" u="none">
                <a:solidFill>
                  <a:srgbClr val="FFFFFF"/>
                </a:solidFill>
                <a:latin typeface="Fira Sans Light"/>
              </a:rPr>
              <a:t>Overall, the heatmap shows that there is a positive correlation between the closing prices of these 4 stocks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64732" y="2027050"/>
            <a:ext cx="8494568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Fira Sans Light"/>
              </a:rPr>
              <a:t>A correlation coefficient of +1 indicates a perfect positive correlation (as one variable increases, the other also increases).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Fira Sans Light"/>
              </a:rPr>
              <a:t>A correlation coefficient of -1 indicates a perfect negative correlation (as one variable increases, the other decreases).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Fira Sans Light"/>
              </a:rPr>
              <a:t>A correlation coefficient of 0 indicates no linear relationship between the variables.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2886508"/>
            <a:ext cx="9592795" cy="6371792"/>
          </a:xfrm>
          <a:custGeom>
            <a:avLst/>
            <a:gdLst/>
            <a:ahLst/>
            <a:cxnLst/>
            <a:rect r="r" b="b" t="t" l="l"/>
            <a:pathLst>
              <a:path h="6371792" w="9592795">
                <a:moveTo>
                  <a:pt x="0" y="0"/>
                </a:moveTo>
                <a:lnTo>
                  <a:pt x="9592795" y="0"/>
                </a:lnTo>
                <a:lnTo>
                  <a:pt x="9592795" y="6371792"/>
                </a:lnTo>
                <a:lnTo>
                  <a:pt x="0" y="6371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889157" y="3897399"/>
            <a:ext cx="7970412" cy="3103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6901" indent="-273450" lvl="1">
              <a:lnSpc>
                <a:spcPts val="3546"/>
              </a:lnSpc>
              <a:buFont typeface="Arial"/>
              <a:buChar char="•"/>
            </a:pPr>
            <a:r>
              <a:rPr lang="en-US" sz="2533">
                <a:solidFill>
                  <a:srgbClr val="FFFFFF"/>
                </a:solidFill>
                <a:latin typeface="Fira Sans Light"/>
              </a:rPr>
              <a:t>Overall, the boxplot suggests that FRSH is the most volatile stock, with the highest median return and the most variability in its daily returns. </a:t>
            </a:r>
          </a:p>
          <a:p>
            <a:pPr algn="just">
              <a:lnSpc>
                <a:spcPts val="3546"/>
              </a:lnSpc>
            </a:pPr>
          </a:p>
          <a:p>
            <a:pPr algn="just" marL="546901" indent="-273450" lvl="1">
              <a:lnSpc>
                <a:spcPts val="3546"/>
              </a:lnSpc>
              <a:buFont typeface="Arial"/>
              <a:buChar char="•"/>
            </a:pPr>
            <a:r>
              <a:rPr lang="en-US" sz="2533">
                <a:solidFill>
                  <a:srgbClr val="FFFFFF"/>
                </a:solidFill>
                <a:latin typeface="Fira Sans Light"/>
              </a:rPr>
              <a:t>SWI is the least volatile stock, with the lowest median return and the least variability in its daily returns. NOW and T have moderate volatility.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5896" y="914400"/>
            <a:ext cx="3225284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Fira Sans Bold"/>
              </a:rPr>
              <a:t>BOXPLOT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DAF2tAGEMTU</dc:identifier>
  <dcterms:modified xsi:type="dcterms:W3CDTF">2011-08-01T06:04:30Z</dcterms:modified>
  <cp:revision>1</cp:revision>
  <dc:title>Dark Green Light Green White Corporate Geometric Company Internal Deck Business Presentation</dc:title>
</cp:coreProperties>
</file>